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omments/modernComment_113_26CB5EC8.xml" ContentType="application/vnd.ms-powerpoint.comments+xml"/>
  <Override PartName="/ppt/notesSlides/notesSlide1.xml" ContentType="application/vnd.openxmlformats-officedocument.presentationml.notesSlide+xml"/>
  <Override PartName="/ppt/comments/modernComment_136_93C9A338.xml" ContentType="application/vnd.ms-powerpoint.comments+xml"/>
  <Override PartName="/ppt/comments/modernComment_114_D125435.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2C_14C79823.xml" ContentType="application/vnd.ms-powerpoint.comments+xml"/>
  <Override PartName="/ppt/media/image11.jpg" ContentType="image/jpg"/>
  <Override PartName="/ppt/notesSlides/notesSlide9.xml" ContentType="application/vnd.openxmlformats-officedocument.presentationml.notesSlide+xml"/>
  <Override PartName="/ppt/comments/modernComment_118_751F4A59.xml" ContentType="application/vnd.ms-powerpoint.comments+xml"/>
  <Override PartName="/ppt/notesSlides/notesSlide10.xml" ContentType="application/vnd.openxmlformats-officedocument.presentationml.notesSlide+xml"/>
  <Override PartName="/ppt/comments/modernComment_128_9189B05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22"/>
  </p:notesMasterIdLst>
  <p:sldIdLst>
    <p:sldId id="267" r:id="rId2"/>
    <p:sldId id="275" r:id="rId3"/>
    <p:sldId id="269" r:id="rId4"/>
    <p:sldId id="310" r:id="rId5"/>
    <p:sldId id="276" r:id="rId6"/>
    <p:sldId id="306" r:id="rId7"/>
    <p:sldId id="305" r:id="rId8"/>
    <p:sldId id="312" r:id="rId9"/>
    <p:sldId id="314" r:id="rId10"/>
    <p:sldId id="311" r:id="rId11"/>
    <p:sldId id="313" r:id="rId12"/>
    <p:sldId id="300" r:id="rId13"/>
    <p:sldId id="278" r:id="rId14"/>
    <p:sldId id="309" r:id="rId15"/>
    <p:sldId id="279" r:id="rId16"/>
    <p:sldId id="316" r:id="rId17"/>
    <p:sldId id="280" r:id="rId18"/>
    <p:sldId id="281" r:id="rId19"/>
    <p:sldId id="296" r:id="rId20"/>
    <p:sldId id="308" r:id="rId21"/>
  </p:sldIdLst>
  <p:sldSz cx="12192000" cy="6858000"/>
  <p:notesSz cx="6858000" cy="9144000"/>
  <p:defaultTex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AD51F6-898C-106C-1B04-7B22A90EAC82}" name="Kevin Grimes" initials="KG" userId="7d27f319b922dac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93"/>
    <a:srgbClr val="0CC8BC"/>
    <a:srgbClr val="09C5B4"/>
    <a:srgbClr val="0432FF"/>
    <a:srgbClr val="F7E6E7"/>
    <a:srgbClr val="000000"/>
    <a:srgbClr val="C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828" autoAdjust="0"/>
    <p:restoredTop sz="85568" autoAdjust="0"/>
  </p:normalViewPr>
  <p:slideViewPr>
    <p:cSldViewPr snapToGrid="0">
      <p:cViewPr varScale="1">
        <p:scale>
          <a:sx n="50" d="100"/>
          <a:sy n="50" d="100"/>
        </p:scale>
        <p:origin x="176" y="108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s>
</file>

<file path=ppt/comments/modernComment_12C_14C79823.xml><?xml version="1.0" encoding="utf-8"?>
<p188:cmLst xmlns:a="http://schemas.openxmlformats.org/drawingml/2006/main" xmlns:r="http://schemas.openxmlformats.org/officeDocument/2006/relationships" xmlns:p188="http://schemas.microsoft.com/office/powerpoint/2018/8/main">
  <p188:cm id="{EBF94A62-325B-4EED-80D3-C8EF6A6A3C15}" authorId="{7AAD51F6-898C-106C-1B04-7B22A90EAC82}" created="2025-08-12T20:07:27.677">
    <ac:deMkLst xmlns:ac="http://schemas.microsoft.com/office/drawing/2013/main/command">
      <pc:docMk xmlns:pc="http://schemas.microsoft.com/office/powerpoint/2013/main/command"/>
      <pc:sldMk xmlns:pc="http://schemas.microsoft.com/office/powerpoint/2013/main/command" cId="348624931" sldId="300"/>
      <ac:picMk id="5" creationId="{C91CED41-81C5-2868-D939-3EB25D2AE2A2}"/>
    </ac:deMkLst>
    <p188:txBody>
      <a:bodyPr/>
      <a:lstStyle/>
      <a:p>
        <a:r>
          <a:rPr lang="en-US"/>
          <a:t>Are we offering Vida Total with our launch?  If not, I recommend we remove it so that we are not falsely promoting it or engaging in any arguably deceptive behavior.</a:t>
        </a:r>
      </a:p>
    </p188:txBody>
  </p188:cm>
</p188:cmLst>
</file>

<file path=ppt/comments/modernComment_113_26CB5EC8.xml><?xml version="1.0" encoding="utf-8"?>
<p188:cmLst xmlns:a="http://schemas.openxmlformats.org/drawingml/2006/main" xmlns:r="http://schemas.openxmlformats.org/officeDocument/2006/relationships" xmlns:p188="http://schemas.microsoft.com/office/powerpoint/2018/8/main">
  <p188:cm id="{5C5D132D-CC80-4700-8146-6412415B5CED}" authorId="{7AAD51F6-898C-106C-1B04-7B22A90EAC82}" created="2025-08-12T20:19:53.764">
    <ac:txMkLst xmlns:ac="http://schemas.microsoft.com/office/drawing/2013/main/command">
      <pc:docMk xmlns:pc="http://schemas.microsoft.com/office/powerpoint/2013/main/command"/>
      <pc:sldMk xmlns:pc="http://schemas.microsoft.com/office/powerpoint/2013/main/command" cId="650862280" sldId="275"/>
      <ac:spMk id="6" creationId="{9381499A-7288-4541-9AC3-1A6AB4156E61}"/>
      <ac:txMk cp="0" len="10">
        <ac:context len="11" hash="701585226"/>
      </ac:txMk>
    </ac:txMkLst>
    <p188:pos x="6036994" y="159188"/>
    <p188:txBody>
      <a:bodyPr/>
      <a:lstStyle/>
      <a:p>
        <a:r>
          <a:rPr lang="en-US"/>
          <a:t>After the Disclaimer, the order of the content should be:
1.  Services and benefits we offer.
2.  The Get Four and Pay No More opportunity for Customers.
3.  The compensation plan.
4.  Information about the company.</a:t>
        </a:r>
      </a:p>
    </p188:txBody>
  </p188:cm>
</p188:cmLst>
</file>

<file path=ppt/comments/modernComment_114_D125435.xml><?xml version="1.0" encoding="utf-8"?>
<p188:cmLst xmlns:a="http://schemas.openxmlformats.org/drawingml/2006/main" xmlns:r="http://schemas.openxmlformats.org/officeDocument/2006/relationships" xmlns:p188="http://schemas.microsoft.com/office/powerpoint/2018/8/main">
  <p188:cm id="{B083DB8F-8CAF-4108-847D-B2862C43E065}" authorId="{7AAD51F6-898C-106C-1B04-7B22A90EAC82}" created="2025-08-12T19:52:33.100">
    <ac:txMkLst xmlns:ac="http://schemas.microsoft.com/office/drawing/2013/main/command">
      <pc:docMk xmlns:pc="http://schemas.microsoft.com/office/powerpoint/2013/main/command"/>
      <pc:sldMk xmlns:pc="http://schemas.microsoft.com/office/powerpoint/2013/main/command" cId="219305013" sldId="276"/>
      <ac:spMk id="3" creationId="{2CFB3BE5-7865-97A9-84C8-005794D67EFF}"/>
      <ac:txMk cp="0">
        <ac:context len="1248" hash="712393083"/>
      </ac:txMk>
    </ac:txMkLst>
    <p188:pos x="3873537" y="149229"/>
    <p188:txBody>
      <a:bodyPr/>
      <a:lstStyle/>
      <a:p>
        <a:r>
          <a:rPr lang="en-US"/>
          <a:t>This is not true, is it?</a:t>
        </a:r>
      </a:p>
    </p188:txBody>
  </p188:cm>
</p188:cmLst>
</file>

<file path=ppt/comments/modernComment_118_751F4A59.xml><?xml version="1.0" encoding="utf-8"?>
<p188:cmLst xmlns:a="http://schemas.openxmlformats.org/drawingml/2006/main" xmlns:r="http://schemas.openxmlformats.org/officeDocument/2006/relationships" xmlns:p188="http://schemas.microsoft.com/office/powerpoint/2018/8/main">
  <p188:cm id="{D2170A36-E243-4928-9432-C1B83918767D}" authorId="{7AAD51F6-898C-106C-1B04-7B22A90EAC82}" created="2025-08-12T20:15:07.231">
    <ac:deMkLst xmlns:ac="http://schemas.microsoft.com/office/drawing/2013/main/command">
      <pc:docMk xmlns:pc="http://schemas.microsoft.com/office/powerpoint/2013/main/command"/>
      <pc:sldMk xmlns:pc="http://schemas.microsoft.com/office/powerpoint/2013/main/command" cId="1964984921" sldId="280"/>
      <ac:spMk id="32" creationId="{9CE87B13-E8AD-0555-C318-5B98B8A0A34D}"/>
    </ac:deMkLst>
    <p188:txBody>
      <a:bodyPr/>
      <a:lstStyle/>
      <a:p>
        <a:r>
          <a:rPr lang="en-US"/>
          <a:t>The math in the income table is a little off.
For the Go-Getting with 25 customers, the max would not be $375.  It would be $250 (25 customers x $10 for the Family Service Plan).
For the Community Leader, the max would be $2,000 (200 customers x $10  for the Family Service Plan).
For the Influencer, the max would be $5,000 (500 customers x $10  for the Family Service Plan). 
For the National Influencer, the max would be $25,000  (2,500 customers x $10  for the Family Service Plan).
The maximums for the Annual Income need to be adjusted accordingly.  They are incorrect.</a:t>
        </a:r>
      </a:p>
    </p188:txBody>
  </p188:cm>
</p188:cmLst>
</file>

<file path=ppt/comments/modernComment_128_9189B05D.xml><?xml version="1.0" encoding="utf-8"?>
<p188:cmLst xmlns:a="http://schemas.openxmlformats.org/drawingml/2006/main" xmlns:r="http://schemas.openxmlformats.org/officeDocument/2006/relationships" xmlns:p188="http://schemas.microsoft.com/office/powerpoint/2018/8/main">
  <p188:cm id="{FF29C6FA-97F6-47B0-A74D-07EBE5E0763A}" authorId="{7AAD51F6-898C-106C-1B04-7B22A90EAC82}" created="2025-08-12T20:23:52.285">
    <ac:txMkLst xmlns:ac="http://schemas.microsoft.com/office/drawing/2013/main/command">
      <pc:docMk xmlns:pc="http://schemas.microsoft.com/office/powerpoint/2013/main/command"/>
      <pc:sldMk xmlns:pc="http://schemas.microsoft.com/office/powerpoint/2013/main/command" cId="2441719901" sldId="296"/>
      <ac:spMk id="3" creationId="{B35BDD3A-2DFA-C9B5-95F4-8BA6A5D293C5}"/>
      <ac:txMk cp="0" len="12">
        <ac:context len="13" hash="2039725214"/>
      </ac:txMk>
    </ac:txMkLst>
    <p188:txBody>
      <a:bodyPr/>
      <a:lstStyle/>
      <a:p>
        <a:r>
          <a:rPr lang="en-US"/>
          <a:t>All four of these hypotheticals are WAY TOO LARGE.  The total earnings in a hypothetical example need to be less than $10,000.  In fact, they really should be smaller than that.  Moreover, you need to “explain the math” by walking the reader through the calculation of all compensation.  As was true in high school algebra, you need to “show your work”.</a:t>
        </a:r>
      </a:p>
    </p188:txBody>
  </p188:cm>
</p188:cmLst>
</file>

<file path=ppt/comments/modernComment_136_93C9A338.xml><?xml version="1.0" encoding="utf-8"?>
<p188:cmLst xmlns:a="http://schemas.openxmlformats.org/drawingml/2006/main" xmlns:r="http://schemas.openxmlformats.org/officeDocument/2006/relationships" xmlns:p188="http://schemas.microsoft.com/office/powerpoint/2018/8/main">
  <p188:cm id="{9040E4BA-1C1F-D345-8150-0753EB03A3B9}" authorId="{7AAD51F6-898C-106C-1B04-7B22A90EAC82}" created="2025-08-12T19:52:33.100">
    <ac:txMkLst xmlns:ac="http://schemas.microsoft.com/office/drawing/2013/main/command">
      <pc:docMk xmlns:pc="http://schemas.microsoft.com/office/powerpoint/2013/main/command"/>
      <pc:sldMk xmlns:pc="http://schemas.microsoft.com/office/powerpoint/2013/main/command" cId="2479465272" sldId="310"/>
      <ac:spMk id="3" creationId="{084394DA-FB18-54F0-C34B-15664936FD78}"/>
      <ac:txMk cp="0">
        <ac:context len="1012" hash="178245683"/>
      </ac:txMk>
    </ac:txMkLst>
    <p188:pos x="3873537" y="149229"/>
    <p188:txBody>
      <a:bodyPr/>
      <a:lstStyle/>
      <a:p>
        <a:r>
          <a:rPr lang="en-US"/>
          <a:t>This is not true, is it?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5370F4-81DC-4443-AB35-F3EC6F65ACB5}" type="datetimeFigureOut">
              <a:rPr lang="en-US" smtClean="0"/>
              <a:t>4/17/26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5D468-B140-4682-86D2-9BF8E7997BAA}" type="slidenum">
              <a:rPr lang="en-US" smtClean="0"/>
              <a:t>‹#›</a:t>
            </a:fld>
            <a:endParaRPr lang="en-US"/>
          </a:p>
        </p:txBody>
      </p:sp>
    </p:spTree>
    <p:extLst>
      <p:ext uri="{BB962C8B-B14F-4D97-AF65-F5344CB8AC3E}">
        <p14:creationId xmlns:p14="http://schemas.microsoft.com/office/powerpoint/2010/main" val="4013141753"/>
      </p:ext>
    </p:extLst>
  </p:cSld>
  <p:clrMap bg1="lt1" tx1="dk1" bg2="lt2" tx2="dk2" accent1="accent1" accent2="accent2" accent3="accent3" accent4="accent4" accent5="accent5" accent6="accent6" hlink="hlink" folHlink="folHlink"/>
  <p:notesStyle>
    <a:lvl1pPr marL="0" algn="l" defTabSz="914363" rtl="0" eaLnBrk="1" latinLnBrk="0" hangingPunct="1">
      <a:defRPr sz="1200" kern="1200">
        <a:solidFill>
          <a:schemeClr val="tx1"/>
        </a:solidFill>
        <a:latin typeface="+mn-lt"/>
        <a:ea typeface="+mn-ea"/>
        <a:cs typeface="+mn-cs"/>
      </a:defRPr>
    </a:lvl1pPr>
    <a:lvl2pPr marL="457182" algn="l" defTabSz="914363" rtl="0" eaLnBrk="1" latinLnBrk="0" hangingPunct="1">
      <a:defRPr sz="1200" kern="1200">
        <a:solidFill>
          <a:schemeClr val="tx1"/>
        </a:solidFill>
        <a:latin typeface="+mn-lt"/>
        <a:ea typeface="+mn-ea"/>
        <a:cs typeface="+mn-cs"/>
      </a:defRPr>
    </a:lvl2pPr>
    <a:lvl3pPr marL="914363" algn="l" defTabSz="914363" rtl="0" eaLnBrk="1" latinLnBrk="0" hangingPunct="1">
      <a:defRPr sz="1200" kern="1200">
        <a:solidFill>
          <a:schemeClr val="tx1"/>
        </a:solidFill>
        <a:latin typeface="+mn-lt"/>
        <a:ea typeface="+mn-ea"/>
        <a:cs typeface="+mn-cs"/>
      </a:defRPr>
    </a:lvl3pPr>
    <a:lvl4pPr marL="1371545" algn="l" defTabSz="914363" rtl="0" eaLnBrk="1" latinLnBrk="0" hangingPunct="1">
      <a:defRPr sz="1200" kern="1200">
        <a:solidFill>
          <a:schemeClr val="tx1"/>
        </a:solidFill>
        <a:latin typeface="+mn-lt"/>
        <a:ea typeface="+mn-ea"/>
        <a:cs typeface="+mn-cs"/>
      </a:defRPr>
    </a:lvl4pPr>
    <a:lvl5pPr marL="1828727" algn="l" defTabSz="914363" rtl="0" eaLnBrk="1" latinLnBrk="0" hangingPunct="1">
      <a:defRPr sz="1200" kern="1200">
        <a:solidFill>
          <a:schemeClr val="tx1"/>
        </a:solidFill>
        <a:latin typeface="+mn-lt"/>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8E170F-BFE8-44D1-ABF4-D79CE40782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9253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5D468-B140-4682-86D2-9BF8E7997BAA}" type="slidenum">
              <a:rPr lang="en-US" smtClean="0"/>
              <a:t>6</a:t>
            </a:fld>
            <a:endParaRPr lang="en-US"/>
          </a:p>
        </p:txBody>
      </p:sp>
    </p:spTree>
    <p:extLst>
      <p:ext uri="{BB962C8B-B14F-4D97-AF65-F5344CB8AC3E}">
        <p14:creationId xmlns:p14="http://schemas.microsoft.com/office/powerpoint/2010/main" val="1190250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5D468-B140-4682-86D2-9BF8E7997BAA}" type="slidenum">
              <a:rPr lang="en-US" smtClean="0"/>
              <a:t>7</a:t>
            </a:fld>
            <a:endParaRPr lang="en-US"/>
          </a:p>
        </p:txBody>
      </p:sp>
    </p:spTree>
    <p:extLst>
      <p:ext uri="{BB962C8B-B14F-4D97-AF65-F5344CB8AC3E}">
        <p14:creationId xmlns:p14="http://schemas.microsoft.com/office/powerpoint/2010/main" val="4099186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75B9D-068D-3967-7E31-CCCA863E1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76F64-AA55-AE95-75CC-77844398D2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687B3B-D126-E88F-98FF-1ED9EE647D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4F0123-861E-3A60-7939-33A0FCA98E8D}"/>
              </a:ext>
            </a:extLst>
          </p:cNvPr>
          <p:cNvSpPr>
            <a:spLocks noGrp="1"/>
          </p:cNvSpPr>
          <p:nvPr>
            <p:ph type="sldNum" sz="quarter" idx="5"/>
          </p:nvPr>
        </p:nvSpPr>
        <p:spPr/>
        <p:txBody>
          <a:bodyPr/>
          <a:lstStyle/>
          <a:p>
            <a:fld id="{DC05D468-B140-4682-86D2-9BF8E7997BAA}" type="slidenum">
              <a:rPr lang="en-US" smtClean="0"/>
              <a:t>8</a:t>
            </a:fld>
            <a:endParaRPr lang="en-US"/>
          </a:p>
        </p:txBody>
      </p:sp>
    </p:spTree>
    <p:extLst>
      <p:ext uri="{BB962C8B-B14F-4D97-AF65-F5344CB8AC3E}">
        <p14:creationId xmlns:p14="http://schemas.microsoft.com/office/powerpoint/2010/main" val="2607290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6A77-FBA6-056E-B213-7D062D5BF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79385-4541-D902-BF75-F04682FFF9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329259-22D0-5D7E-1F2B-984F49CA0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D5BFE9-5462-BC41-5D0B-7DDDABC0E127}"/>
              </a:ext>
            </a:extLst>
          </p:cNvPr>
          <p:cNvSpPr>
            <a:spLocks noGrp="1"/>
          </p:cNvSpPr>
          <p:nvPr>
            <p:ph type="sldNum" sz="quarter" idx="5"/>
          </p:nvPr>
        </p:nvSpPr>
        <p:spPr/>
        <p:txBody>
          <a:bodyPr/>
          <a:lstStyle/>
          <a:p>
            <a:fld id="{DC05D468-B140-4682-86D2-9BF8E7997BAA}" type="slidenum">
              <a:rPr lang="en-US" smtClean="0"/>
              <a:t>9</a:t>
            </a:fld>
            <a:endParaRPr lang="en-US"/>
          </a:p>
        </p:txBody>
      </p:sp>
    </p:spTree>
    <p:extLst>
      <p:ext uri="{BB962C8B-B14F-4D97-AF65-F5344CB8AC3E}">
        <p14:creationId xmlns:p14="http://schemas.microsoft.com/office/powerpoint/2010/main" val="211974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2E98C-2866-8215-BF12-FE3A3FD09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DD224-4789-34C9-23DB-980C4BF9334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E5DB39-56BF-9967-8E80-12E41D02A3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05A3C9-543B-7F25-3B1B-AA4BD8250452}"/>
              </a:ext>
            </a:extLst>
          </p:cNvPr>
          <p:cNvSpPr>
            <a:spLocks noGrp="1"/>
          </p:cNvSpPr>
          <p:nvPr>
            <p:ph type="sldNum" sz="quarter" idx="5"/>
          </p:nvPr>
        </p:nvSpPr>
        <p:spPr/>
        <p:txBody>
          <a:bodyPr/>
          <a:lstStyle/>
          <a:p>
            <a:fld id="{DC05D468-B140-4682-86D2-9BF8E7997BAA}" type="slidenum">
              <a:rPr lang="en-US" smtClean="0"/>
              <a:t>10</a:t>
            </a:fld>
            <a:endParaRPr lang="en-US"/>
          </a:p>
        </p:txBody>
      </p:sp>
    </p:spTree>
    <p:extLst>
      <p:ext uri="{BB962C8B-B14F-4D97-AF65-F5344CB8AC3E}">
        <p14:creationId xmlns:p14="http://schemas.microsoft.com/office/powerpoint/2010/main" val="2193087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1592D-C181-D6A9-C41A-FAE70396C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26F8C-9830-3D95-E288-69F2B3434C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F6677B-6EB9-5CBE-E2F7-789217390B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737456-E279-962B-1A9E-A450FADD3C6F}"/>
              </a:ext>
            </a:extLst>
          </p:cNvPr>
          <p:cNvSpPr>
            <a:spLocks noGrp="1"/>
          </p:cNvSpPr>
          <p:nvPr>
            <p:ph type="sldNum" sz="quarter" idx="5"/>
          </p:nvPr>
        </p:nvSpPr>
        <p:spPr/>
        <p:txBody>
          <a:bodyPr/>
          <a:lstStyle/>
          <a:p>
            <a:fld id="{DC05D468-B140-4682-86D2-9BF8E7997BAA}" type="slidenum">
              <a:rPr lang="en-US" smtClean="0"/>
              <a:t>11</a:t>
            </a:fld>
            <a:endParaRPr lang="en-US"/>
          </a:p>
        </p:txBody>
      </p:sp>
    </p:spTree>
    <p:extLst>
      <p:ext uri="{BB962C8B-B14F-4D97-AF65-F5344CB8AC3E}">
        <p14:creationId xmlns:p14="http://schemas.microsoft.com/office/powerpoint/2010/main" val="29839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5D468-B140-4682-86D2-9BF8E7997BAA}" type="slidenum">
              <a:rPr lang="en-US" smtClean="0"/>
              <a:t>12</a:t>
            </a:fld>
            <a:endParaRPr lang="en-US"/>
          </a:p>
        </p:txBody>
      </p:sp>
    </p:spTree>
    <p:extLst>
      <p:ext uri="{BB962C8B-B14F-4D97-AF65-F5344CB8AC3E}">
        <p14:creationId xmlns:p14="http://schemas.microsoft.com/office/powerpoint/2010/main" val="1919638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5D468-B140-4682-86D2-9BF8E7997BAA}" type="slidenum">
              <a:rPr lang="en-US" smtClean="0"/>
              <a:t>14</a:t>
            </a:fld>
            <a:endParaRPr lang="en-US"/>
          </a:p>
        </p:txBody>
      </p:sp>
    </p:spTree>
    <p:extLst>
      <p:ext uri="{BB962C8B-B14F-4D97-AF65-F5344CB8AC3E}">
        <p14:creationId xmlns:p14="http://schemas.microsoft.com/office/powerpoint/2010/main" val="340227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5D468-B140-4682-86D2-9BF8E7997BAA}" type="slidenum">
              <a:rPr lang="en-US" smtClean="0"/>
              <a:t>19</a:t>
            </a:fld>
            <a:endParaRPr lang="en-US"/>
          </a:p>
        </p:txBody>
      </p:sp>
    </p:spTree>
    <p:extLst>
      <p:ext uri="{BB962C8B-B14F-4D97-AF65-F5344CB8AC3E}">
        <p14:creationId xmlns:p14="http://schemas.microsoft.com/office/powerpoint/2010/main" val="1691095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1"/>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4" y="4777381"/>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1134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78360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4"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4"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49039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34752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4"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30"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5"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447646-3560-4A66-B9D2-47F258806B9B}" type="datetimeFigureOut">
              <a:rPr lang="en-US" smtClean="0"/>
              <a:t>4/17/26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33220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447646-3560-4A66-B9D2-47F258806B9B}" type="datetimeFigureOut">
              <a:rPr lang="en-US" smtClean="0"/>
              <a:t>4/17/26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19656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47646-3560-4A66-B9D2-47F258806B9B}" type="datetimeFigureOut">
              <a:rPr lang="en-US" smtClean="0"/>
              <a:t>4/17/26</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94262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4"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90"/>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4" y="1598614"/>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046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6"/>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9"/>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6006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4"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4" y="4354047"/>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4757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4" y="4354047"/>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7"/>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43382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1"/>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62636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7"/>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5489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4" y="627408"/>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5447646-3560-4A66-B9D2-47F258806B9B}" type="datetimeFigureOut">
              <a:rPr lang="en-US" smtClean="0"/>
              <a:t>4/17/26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05913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8347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3" y="627406"/>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6"/>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447646-3560-4A66-B9D2-47F258806B9B}" type="datetimeFigureOut">
              <a:rPr lang="en-US" smtClean="0"/>
              <a:t>4/17/26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3225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gs>
          </a:gsLst>
          <a:path path="circle">
            <a:fillToRect l="50000" t="50000" r="100000" b="100000"/>
          </a:path>
        </a:gradFill>
        <a:effectLst/>
      </p:bgPr>
    </p:bg>
    <p:spTree>
      <p:nvGrpSpPr>
        <p:cNvPr id="1" name=""/>
        <p:cNvGrpSpPr/>
        <p:nvPr/>
      </p:nvGrpSpPr>
      <p:grpSpPr>
        <a:xfrm>
          <a:off x="0" y="0"/>
          <a:ext cx="0" cy="0"/>
          <a:chOff x="0" y="0"/>
          <a:chExt cx="0" cy="0"/>
        </a:xfrm>
      </p:grpSpPr>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6"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3" y="6130438"/>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5447646-3560-4A66-B9D2-47F258806B9B}" type="datetimeFigureOut">
              <a:rPr lang="en-US" smtClean="0"/>
              <a:t>4/17/26</a:t>
            </a:fld>
            <a:endParaRPr lang="en-US"/>
          </a:p>
        </p:txBody>
      </p:sp>
      <p:sp>
        <p:nvSpPr>
          <p:cNvPr id="5" name="Footer Placeholder 4"/>
          <p:cNvSpPr>
            <a:spLocks noGrp="1"/>
          </p:cNvSpPr>
          <p:nvPr>
            <p:ph type="ftr" sz="quarter" idx="3"/>
          </p:nvPr>
        </p:nvSpPr>
        <p:spPr>
          <a:xfrm>
            <a:off x="2589214" y="6135810"/>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4" y="787783"/>
            <a:ext cx="779767" cy="365125"/>
          </a:xfrm>
          <a:prstGeom prst="rect">
            <a:avLst/>
          </a:prstGeom>
        </p:spPr>
        <p:txBody>
          <a:bodyPr vert="horz" lIns="91440" tIns="45720" rIns="91440" bIns="45720" rtlCol="0" anchor="ctr"/>
          <a:lstStyle>
            <a:lvl1pPr algn="r">
              <a:defRPr sz="2000">
                <a:solidFill>
                  <a:srgbClr val="FEFFFF"/>
                </a:solidFill>
              </a:defRPr>
            </a:lvl1pPr>
          </a:lstStyle>
          <a:p>
            <a:fld id="{C1E59F87-8879-40D3-9E42-15758B2645D3}" type="slidenum">
              <a:rPr lang="en-US" smtClean="0"/>
              <a:t>‹#›</a:t>
            </a:fld>
            <a:endParaRPr lang="en-US"/>
          </a:p>
        </p:txBody>
      </p:sp>
    </p:spTree>
    <p:extLst>
      <p:ext uri="{BB962C8B-B14F-4D97-AF65-F5344CB8AC3E}">
        <p14:creationId xmlns:p14="http://schemas.microsoft.com/office/powerpoint/2010/main" val="158306976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p.benivita.com/" TargetMode="External"/><Relationship Id="rId2" Type="http://schemas.microsoft.com/office/2018/10/relationships/comments" Target="../comments/modernComment_113_26CB5EC8.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judge@benivita.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36_93C9A338.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4_D12543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hyperlink" Target="https://wallpapercave.com/happy-couple-wallpapers" TargetMode="External"/><Relationship Id="rId3" Type="http://schemas.openxmlformats.org/officeDocument/2006/relationships/image" Target="../media/image6.jp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dreamstime.com/happy-family-harmonious-embrace-daughter-son-sits-meadow-image256030107" TargetMode="External"/><Relationship Id="rId5" Type="http://schemas.openxmlformats.org/officeDocument/2006/relationships/image" Target="../media/image7.jpg"/><Relationship Id="rId10" Type="http://schemas.openxmlformats.org/officeDocument/2006/relationships/image" Target="../media/image2.png"/><Relationship Id="rId4" Type="http://schemas.openxmlformats.org/officeDocument/2006/relationships/hyperlink" Target="https://www.freepik.com/premium-ai-image/happy-person-pointing_143649707.htm" TargetMode="External"/><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2C_14C7982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8_751F4A5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28_9189B05D.xm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hyperlink" Target="mailto:info@benivita.com" TargetMode="External"/><Relationship Id="rId2" Type="http://schemas.openxmlformats.org/officeDocument/2006/relationships/image" Target="../media/image14.jpe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benivit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07BD-C111-2C6A-B6F7-56124352B55C}"/>
              </a:ext>
            </a:extLst>
          </p:cNvPr>
          <p:cNvSpPr txBox="1">
            <a:spLocks/>
          </p:cNvSpPr>
          <p:nvPr/>
        </p:nvSpPr>
        <p:spPr>
          <a:xfrm>
            <a:off x="2019297" y="4154270"/>
            <a:ext cx="8911687" cy="870048"/>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400" b="1" dirty="0">
                <a:solidFill>
                  <a:srgbClr val="009E93"/>
                </a:solidFill>
                <a:effectLst>
                  <a:outerShdw blurRad="50800" dist="38100" dir="2700000" algn="tl" rotWithShape="0">
                    <a:prstClr val="black">
                      <a:alpha val="40000"/>
                    </a:prstClr>
                  </a:outerShdw>
                </a:effectLst>
                <a:latin typeface="+mn-lt"/>
              </a:rPr>
              <a:t>Affiliate Program &amp; Income Plan</a:t>
            </a:r>
            <a:endParaRPr lang="en-US" dirty="0">
              <a:effectLst>
                <a:outerShdw blurRad="50800" dist="38100" dir="2700000" algn="tl" rotWithShape="0">
                  <a:prstClr val="black">
                    <a:alpha val="40000"/>
                  </a:prstClr>
                </a:outerShdw>
              </a:effectLst>
              <a:latin typeface="+mn-lt"/>
            </a:endParaRPr>
          </a:p>
        </p:txBody>
      </p:sp>
      <p:pic>
        <p:nvPicPr>
          <p:cNvPr id="5" name="Picture 4">
            <a:extLst>
              <a:ext uri="{FF2B5EF4-FFF2-40B4-BE49-F238E27FC236}">
                <a16:creationId xmlns:a16="http://schemas.microsoft.com/office/drawing/2014/main" id="{77930449-1756-140F-1B23-20275368E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5075" y="370114"/>
            <a:ext cx="7870371" cy="5246915"/>
          </a:xfrm>
          <a:prstGeom prst="rect">
            <a:avLst/>
          </a:prstGeom>
        </p:spPr>
      </p:pic>
      <p:pic>
        <p:nvPicPr>
          <p:cNvPr id="7" name="Picture 6">
            <a:extLst>
              <a:ext uri="{FF2B5EF4-FFF2-40B4-BE49-F238E27FC236}">
                <a16:creationId xmlns:a16="http://schemas.microsoft.com/office/drawing/2014/main" id="{4A9FF20A-E26A-CF8A-9540-303D33EE3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4565" y="1487450"/>
            <a:ext cx="2448801" cy="2419532"/>
          </a:xfrm>
          <a:prstGeom prst="rect">
            <a:avLst/>
          </a:prstGeom>
        </p:spPr>
      </p:pic>
    </p:spTree>
    <p:extLst>
      <p:ext uri="{BB962C8B-B14F-4D97-AF65-F5344CB8AC3E}">
        <p14:creationId xmlns:p14="http://schemas.microsoft.com/office/powerpoint/2010/main" val="118777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E512E278-DAF7-66B8-CA94-A42BCE98E910}"/>
              </a:ext>
            </a:extLst>
          </p:cNvPr>
          <p:cNvSpPr txBox="1"/>
          <p:nvPr/>
        </p:nvSpPr>
        <p:spPr>
          <a:xfrm>
            <a:off x="761911" y="1524737"/>
            <a:ext cx="10949107" cy="3462486"/>
          </a:xfrm>
          <a:prstGeom prst="rect">
            <a:avLst/>
          </a:prstGeom>
        </p:spPr>
        <p:txBody>
          <a:bodyPr vert="horz" wrap="square" lIns="0" tIns="15240" rIns="0" bIns="0" rtlCol="0">
            <a:spAutoFit/>
          </a:bodyPr>
          <a:lstStyle/>
          <a:p>
            <a:r>
              <a:rPr lang="en-US" sz="1400" dirty="0"/>
              <a:t>Benivita Inc. is a privately owned California C-Corporation that serves as the investment and private equity arm for Benivita PLSH (BPLSH). </a:t>
            </a:r>
            <a:r>
              <a:rPr lang="en-US" sz="1400" dirty="0" err="1"/>
              <a:t>Benevita</a:t>
            </a:r>
            <a:r>
              <a:rPr lang="en-US" sz="1400" dirty="0"/>
              <a:t> Inc. operates as a Special Purpose Acquisition Company (SPAC), with its primary function being to act as a liquidity provider and asset manager for BPLSH.</a:t>
            </a:r>
            <a:br>
              <a:rPr lang="en-US" sz="1400" dirty="0"/>
            </a:br>
            <a:endParaRPr lang="en-US" sz="1400" dirty="0"/>
          </a:p>
          <a:p>
            <a:r>
              <a:rPr lang="en-US" sz="1400" dirty="0"/>
              <a:t>Benivita PLSH (BPLSH) is a wholly owned subsidiary of Panacea Life Sciences Holdings, Inc. (PLSH), a publicly traded company headquartered in Denver, Colorado. BPLSH is a single-member, manager-managed Limited Liability Company (LLC), also based in Denver, Colorado. Its Managing Member is Leslie Buttorff.</a:t>
            </a:r>
            <a:br>
              <a:rPr lang="en-US" sz="1400" dirty="0"/>
            </a:br>
            <a:endParaRPr lang="en-US" sz="1400" dirty="0"/>
          </a:p>
          <a:p>
            <a:r>
              <a:rPr lang="en-US" sz="1400" dirty="0"/>
              <a:t>Benivita PLSH operates under a multi-level marketing (MLM) model, focused on the sale and marketing of telemedicine subscriptions offered through its affiliated entity, Benivita Inc. BeniVita™ is not insurance and is not a substitute for major medical coverage. Visit </a:t>
            </a:r>
            <a:r>
              <a:rPr lang="en-US" sz="1400" dirty="0">
                <a:hlinkClick r:id="rId3"/>
              </a:rPr>
              <a:t>shop.benivita.com</a:t>
            </a:r>
            <a:r>
              <a:rPr lang="en-US" sz="1400" dirty="0"/>
              <a:t> for full disclosures.</a:t>
            </a:r>
          </a:p>
          <a:p>
            <a:endParaRPr lang="en-US" sz="1400" dirty="0"/>
          </a:p>
          <a:p>
            <a:r>
              <a:rPr lang="en-US" sz="1400" dirty="0"/>
              <a:t>The company is governed by its Operating Agreement, which vests full control in the executive team of BPLSH. The executive team is led by:</a:t>
            </a:r>
          </a:p>
          <a:p>
            <a:r>
              <a:rPr lang="en-US" sz="1400" dirty="0"/>
              <a:t>CEO: Retired Honorable Judge Roy Landers</a:t>
            </a:r>
          </a:p>
          <a:p>
            <a:r>
              <a:rPr lang="en-US" sz="1400" dirty="0"/>
              <a:t>Email: </a:t>
            </a:r>
            <a:r>
              <a:rPr lang="en-US" sz="1400" dirty="0">
                <a:hlinkClick r:id="rId4"/>
              </a:rPr>
              <a:t>judge@benivita.com</a:t>
            </a:r>
            <a:endParaRPr lang="en-US" sz="1400" dirty="0"/>
          </a:p>
        </p:txBody>
      </p:sp>
      <p:sp>
        <p:nvSpPr>
          <p:cNvPr id="6" name="Title 1">
            <a:extLst>
              <a:ext uri="{FF2B5EF4-FFF2-40B4-BE49-F238E27FC236}">
                <a16:creationId xmlns:a16="http://schemas.microsoft.com/office/drawing/2014/main" id="{9381499A-7288-4541-9AC3-1A6AB4156E61}"/>
              </a:ext>
            </a:extLst>
          </p:cNvPr>
          <p:cNvSpPr>
            <a:spLocks noGrp="1"/>
          </p:cNvSpPr>
          <p:nvPr>
            <p:ph type="title"/>
          </p:nvPr>
        </p:nvSpPr>
        <p:spPr>
          <a:xfrm>
            <a:off x="1640156" y="555187"/>
            <a:ext cx="8911687"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Disclaimer</a:t>
            </a:r>
            <a:endParaRPr lang="en-US" dirty="0">
              <a:effectLst>
                <a:outerShdw blurRad="50800" dist="38100" dir="2700000" algn="tl" rotWithShape="0">
                  <a:prstClr val="black">
                    <a:alpha val="40000"/>
                  </a:prstClr>
                </a:outerShdw>
              </a:effectLst>
              <a:latin typeface="+mn-lt"/>
            </a:endParaRPr>
          </a:p>
        </p:txBody>
      </p:sp>
      <p:pic>
        <p:nvPicPr>
          <p:cNvPr id="2" name="Picture 1">
            <a:extLst>
              <a:ext uri="{FF2B5EF4-FFF2-40B4-BE49-F238E27FC236}">
                <a16:creationId xmlns:a16="http://schemas.microsoft.com/office/drawing/2014/main" id="{4A249C69-39CF-8A6D-6349-4208064B7E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58023"/>
            <a:ext cx="2895599" cy="1930400"/>
          </a:xfrm>
          <a:prstGeom prst="rect">
            <a:avLst/>
          </a:prstGeom>
        </p:spPr>
      </p:pic>
      <p:pic>
        <p:nvPicPr>
          <p:cNvPr id="3" name="Picture 2">
            <a:extLst>
              <a:ext uri="{FF2B5EF4-FFF2-40B4-BE49-F238E27FC236}">
                <a16:creationId xmlns:a16="http://schemas.microsoft.com/office/drawing/2014/main" id="{0C39563F-D90A-5739-FF70-68F2A09C0E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4966" y="480348"/>
            <a:ext cx="1057022" cy="1044389"/>
          </a:xfrm>
          <a:prstGeom prst="rect">
            <a:avLst/>
          </a:prstGeom>
        </p:spPr>
      </p:pic>
    </p:spTree>
    <p:extLst>
      <p:ext uri="{BB962C8B-B14F-4D97-AF65-F5344CB8AC3E}">
        <p14:creationId xmlns:p14="http://schemas.microsoft.com/office/powerpoint/2010/main" val="65086228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B676B3-8AA4-2B59-40D1-5416C77E0857}"/>
              </a:ext>
            </a:extLst>
          </p:cNvPr>
          <p:cNvSpPr txBox="1"/>
          <p:nvPr/>
        </p:nvSpPr>
        <p:spPr>
          <a:xfrm>
            <a:off x="301387" y="237150"/>
            <a:ext cx="8925740" cy="59400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9E93"/>
                </a:solidFill>
                <a:effectLst/>
                <a:uLnTx/>
                <a:uFillTx/>
                <a:latin typeface="Avenir-Black"/>
                <a:ea typeface="+mn-ea"/>
                <a:cs typeface="+mn-cs"/>
              </a:rPr>
              <a:t>        Introduction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9E93"/>
              </a:solidFill>
              <a:effectLst/>
              <a:uLnTx/>
              <a:uFillTx/>
              <a:latin typeface="Avenir-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Avenir-Book"/>
                <a:ea typeface="+mn-ea"/>
                <a:cs typeface="+mn-cs"/>
              </a:rPr>
              <a:t>America’s healthcare system is collapsing for working-class and multicultural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i="1" dirty="0">
              <a:solidFill>
                <a:srgbClr val="000000"/>
              </a:solidFill>
              <a:latin typeface="Avenir-Book"/>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srgbClr val="000000"/>
                </a:solidFill>
                <a:effectLst/>
                <a:uLnTx/>
                <a:uFillTx/>
                <a:latin typeface="Avenir-Book"/>
                <a:ea typeface="+mn-ea"/>
                <a:cs typeface="+mn-cs"/>
              </a:rPr>
              <a:t>100 million Americans have no primary care doctor.</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srgbClr val="000000"/>
                </a:solidFill>
                <a:effectLst/>
                <a:uLnTx/>
                <a:uFillTx/>
                <a:latin typeface="Avenir-Book"/>
                <a:ea typeface="+mn-ea"/>
                <a:cs typeface="+mn-cs"/>
              </a:rPr>
              <a:t>84 million are uninsured or underinsured.</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srgbClr val="000000"/>
                </a:solidFill>
                <a:effectLst/>
                <a:uLnTx/>
                <a:uFillTx/>
                <a:latin typeface="Avenir-Book"/>
                <a:ea typeface="+mn-ea"/>
                <a:cs typeface="+mn-cs"/>
              </a:rPr>
              <a:t>100+ million live with obesity or chronic disease.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srgbClr val="000000"/>
                </a:solidFill>
                <a:effectLst/>
                <a:uLnTx/>
                <a:uFillTx/>
                <a:latin typeface="Avenir-Book"/>
                <a:ea typeface="+mn-ea"/>
                <a:cs typeface="+mn-cs"/>
              </a:rPr>
              <a:t>Health insurance premiums have outpaced wages </a:t>
            </a:r>
          </a:p>
          <a:p>
            <a:pPr marR="0" lvl="0" algn="l"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Avenir-Book"/>
              </a:rPr>
              <a:t>     </a:t>
            </a:r>
            <a:r>
              <a:rPr kumimoji="0" lang="en-US" sz="2000" b="1" i="0" u="none" strike="noStrike" kern="1200" cap="none" spc="0" normalizeH="0" baseline="0" noProof="0" dirty="0">
                <a:ln>
                  <a:noFill/>
                </a:ln>
                <a:solidFill>
                  <a:srgbClr val="000000"/>
                </a:solidFill>
                <a:effectLst/>
                <a:uLnTx/>
                <a:uFillTx/>
                <a:latin typeface="Avenir-Book"/>
                <a:ea typeface="+mn-ea"/>
                <a:cs typeface="+mn-cs"/>
              </a:rPr>
              <a:t>by over 300%.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Avenir-Book"/>
                <a:ea typeface="+mn-ea"/>
                <a:cs typeface="+mn-cs"/>
              </a:rPr>
              <a:t>BeniVita™ was created to change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venir-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Book"/>
                <a:ea typeface="+mn-ea"/>
                <a:cs typeface="+mn-cs"/>
              </a:rPr>
              <a:t>BeniVita™ is the future of healthcare: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Avenir-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accent2">
                    <a:lumMod val="75000"/>
                  </a:schemeClr>
                </a:solidFill>
                <a:effectLst/>
                <a:uLnTx/>
                <a:uFillTx/>
                <a:latin typeface="Avenir-Book"/>
                <a:ea typeface="+mn-ea"/>
                <a:cs typeface="+mn-cs"/>
              </a:rPr>
              <a:t>Affordable, Accessible, and Built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accent2">
                    <a:lumMod val="75000"/>
                  </a:schemeClr>
                </a:solidFill>
                <a:effectLst/>
                <a:uLnTx/>
                <a:uFillTx/>
                <a:latin typeface="Avenir-Book"/>
                <a:ea typeface="+mn-ea"/>
                <a:cs typeface="+mn-cs"/>
              </a:rPr>
              <a:t>the Real America.</a:t>
            </a:r>
            <a:endParaRPr kumimoji="0" lang="en-US" sz="2800" i="0" u="none" strike="noStrike" kern="1200" cap="none" spc="0" normalizeH="0" baseline="0" noProof="0" dirty="0">
              <a:ln>
                <a:noFill/>
              </a:ln>
              <a:solidFill>
                <a:schemeClr val="accent2">
                  <a:lumMod val="75000"/>
                </a:schemeClr>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6D254A2D-4A2B-A9BE-1E87-55C86ACAE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2981" y="1840676"/>
            <a:ext cx="4133644" cy="2752049"/>
          </a:xfrm>
          <a:prstGeom prst="rect">
            <a:avLst/>
          </a:prstGeom>
        </p:spPr>
      </p:pic>
      <p:pic>
        <p:nvPicPr>
          <p:cNvPr id="2" name="Picture 1">
            <a:extLst>
              <a:ext uri="{FF2B5EF4-FFF2-40B4-BE49-F238E27FC236}">
                <a16:creationId xmlns:a16="http://schemas.microsoft.com/office/drawing/2014/main" id="{0F775030-54EF-C3F5-71F2-213AC646D6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6401" y="5458023"/>
            <a:ext cx="2895599" cy="1930400"/>
          </a:xfrm>
          <a:prstGeom prst="rect">
            <a:avLst/>
          </a:prstGeom>
        </p:spPr>
      </p:pic>
      <p:pic>
        <p:nvPicPr>
          <p:cNvPr id="4" name="Picture 3">
            <a:extLst>
              <a:ext uri="{FF2B5EF4-FFF2-40B4-BE49-F238E27FC236}">
                <a16:creationId xmlns:a16="http://schemas.microsoft.com/office/drawing/2014/main" id="{F59132C0-6FDE-1616-6BC2-74D2979ADB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113" y="0"/>
            <a:ext cx="1057022" cy="1044389"/>
          </a:xfrm>
          <a:prstGeom prst="rect">
            <a:avLst/>
          </a:prstGeom>
        </p:spPr>
      </p:pic>
    </p:spTree>
    <p:extLst>
      <p:ext uri="{BB962C8B-B14F-4D97-AF65-F5344CB8AC3E}">
        <p14:creationId xmlns:p14="http://schemas.microsoft.com/office/powerpoint/2010/main" val="4227327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E9D97-F816-5719-2707-6EC5692B96BF}"/>
            </a:ext>
          </a:extLst>
        </p:cNvPr>
        <p:cNvGrpSpPr/>
        <p:nvPr/>
      </p:nvGrpSpPr>
      <p:grpSpPr>
        <a:xfrm>
          <a:off x="0" y="0"/>
          <a:ext cx="0" cy="0"/>
          <a:chOff x="0" y="0"/>
          <a:chExt cx="0" cy="0"/>
        </a:xfrm>
      </p:grpSpPr>
      <p:sp>
        <p:nvSpPr>
          <p:cNvPr id="3" name="object 5">
            <a:extLst>
              <a:ext uri="{FF2B5EF4-FFF2-40B4-BE49-F238E27FC236}">
                <a16:creationId xmlns:a16="http://schemas.microsoft.com/office/drawing/2014/main" id="{084394DA-FB18-54F0-C34B-15664936FD78}"/>
              </a:ext>
            </a:extLst>
          </p:cNvPr>
          <p:cNvSpPr txBox="1"/>
          <p:nvPr/>
        </p:nvSpPr>
        <p:spPr>
          <a:xfrm>
            <a:off x="5265898" y="1207521"/>
            <a:ext cx="6736509" cy="5429050"/>
          </a:xfrm>
          <a:prstGeom prst="rect">
            <a:avLst/>
          </a:prstGeom>
        </p:spPr>
        <p:txBody>
          <a:bodyPr vert="horz" wrap="square" lIns="0" tIns="12065" rIns="0" bIns="0" rtlCol="0">
            <a:spAutoFit/>
          </a:bodyPr>
          <a:lstStyle/>
          <a:p>
            <a:r>
              <a:rPr lang="en-US" sz="1600" dirty="0"/>
              <a:t>BeniVita™ is a simple monthly membership that gives you real access to the care you need—when you need it—without insurance headaches.</a:t>
            </a:r>
          </a:p>
          <a:p>
            <a:br>
              <a:rPr lang="en-US" sz="1600" dirty="0"/>
            </a:br>
            <a:r>
              <a:rPr lang="en-US" sz="1600" dirty="0"/>
              <a:t>Whether it’s 24/7 virtual urgent care for colds, flu, ear infections, UTIs, stomach bugs, or skin issues, scheduled virtual primary care for managing chronic conditions like high blood pressure, diabetes, or cholesterol, plus preventive annual checkups, or virtual therapy sessions for mental health support—we’ve got your back.</a:t>
            </a:r>
          </a:p>
          <a:p>
            <a:br>
              <a:rPr lang="en-US" sz="1600" dirty="0"/>
            </a:br>
            <a:r>
              <a:rPr lang="en-US" sz="1600" dirty="0"/>
              <a:t>Every plan includes hundreds of the most common generic medications for urgent and chronic care at no extra cost. Plus, your membership comes with exclusive perks: discounts on dental, vision, hearing, lab work, diagnostic imaging, diabetic supplies, and even pet prescriptions.</a:t>
            </a:r>
          </a:p>
          <a:p>
            <a:br>
              <a:rPr lang="en-US" sz="1600" dirty="0"/>
            </a:br>
            <a:r>
              <a:rPr lang="en-US" sz="1600" dirty="0"/>
              <a:t>No co-pays. No deductibles. Just reliable, flexible care designed for your everyday life. BeniVita™ isn’t insurance—it’s a smarter way to get the healthcare benefits that actually work for you and your family.</a:t>
            </a:r>
          </a:p>
          <a:p>
            <a:endParaRPr lang="en-US" sz="1600" dirty="0"/>
          </a:p>
          <a:p>
            <a:r>
              <a:rPr lang="en-US" sz="1600" dirty="0"/>
              <a:t>BeniVita™ — Not insurance. Benefits for everyday life.</a:t>
            </a:r>
          </a:p>
        </p:txBody>
      </p:sp>
      <p:sp>
        <p:nvSpPr>
          <p:cNvPr id="6" name="Title 1">
            <a:extLst>
              <a:ext uri="{FF2B5EF4-FFF2-40B4-BE49-F238E27FC236}">
                <a16:creationId xmlns:a16="http://schemas.microsoft.com/office/drawing/2014/main" id="{8CCEE700-6020-8248-8111-B02503487719}"/>
              </a:ext>
            </a:extLst>
          </p:cNvPr>
          <p:cNvSpPr>
            <a:spLocks noGrp="1"/>
          </p:cNvSpPr>
          <p:nvPr>
            <p:ph type="title"/>
          </p:nvPr>
        </p:nvSpPr>
        <p:spPr>
          <a:xfrm>
            <a:off x="6820583" y="337473"/>
            <a:ext cx="4818017"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About </a:t>
            </a:r>
            <a:r>
              <a:rPr lang="en-US" sz="4400" b="1" dirty="0">
                <a:solidFill>
                  <a:srgbClr val="92D050"/>
                </a:solidFill>
                <a:effectLst>
                  <a:outerShdw blurRad="50800" dist="38100" dir="2700000" algn="tl" rotWithShape="0">
                    <a:prstClr val="black">
                      <a:alpha val="40000"/>
                    </a:prstClr>
                  </a:outerShdw>
                </a:effectLst>
                <a:latin typeface="+mn-lt"/>
              </a:rPr>
              <a:t>BeniVita™</a:t>
            </a:r>
            <a:endParaRPr lang="en-US" dirty="0">
              <a:solidFill>
                <a:srgbClr val="92D050"/>
              </a:solidFill>
              <a:effectLst>
                <a:outerShdw blurRad="50800" dist="38100" dir="2700000" algn="tl" rotWithShape="0">
                  <a:prstClr val="black">
                    <a:alpha val="40000"/>
                  </a:prstClr>
                </a:outerShdw>
              </a:effectLst>
              <a:latin typeface="+mn-lt"/>
            </a:endParaRPr>
          </a:p>
        </p:txBody>
      </p:sp>
      <p:pic>
        <p:nvPicPr>
          <p:cNvPr id="4" name="Picture 3">
            <a:extLst>
              <a:ext uri="{FF2B5EF4-FFF2-40B4-BE49-F238E27FC236}">
                <a16:creationId xmlns:a16="http://schemas.microsoft.com/office/drawing/2014/main" id="{9E651BCB-0FC6-0441-7B91-EBCDDB8C8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9" y="5994401"/>
            <a:ext cx="1736170" cy="1157447"/>
          </a:xfrm>
          <a:prstGeom prst="rect">
            <a:avLst/>
          </a:prstGeom>
        </p:spPr>
      </p:pic>
      <p:pic>
        <p:nvPicPr>
          <p:cNvPr id="8" name="Picture 7">
            <a:extLst>
              <a:ext uri="{FF2B5EF4-FFF2-40B4-BE49-F238E27FC236}">
                <a16:creationId xmlns:a16="http://schemas.microsoft.com/office/drawing/2014/main" id="{1676E683-2FB5-60F9-F12B-90F6F79932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609" y="57150"/>
            <a:ext cx="3996267" cy="5994401"/>
          </a:xfrm>
          <a:prstGeom prst="rect">
            <a:avLst/>
          </a:prstGeom>
        </p:spPr>
      </p:pic>
      <p:pic>
        <p:nvPicPr>
          <p:cNvPr id="5" name="Picture 4">
            <a:extLst>
              <a:ext uri="{FF2B5EF4-FFF2-40B4-BE49-F238E27FC236}">
                <a16:creationId xmlns:a16="http://schemas.microsoft.com/office/drawing/2014/main" id="{665ABC03-37E9-340B-E1C1-9C0469FD28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8265" y="250303"/>
            <a:ext cx="1057022" cy="1044389"/>
          </a:xfrm>
          <a:prstGeom prst="rect">
            <a:avLst/>
          </a:prstGeom>
        </p:spPr>
      </p:pic>
    </p:spTree>
    <p:extLst>
      <p:ext uri="{BB962C8B-B14F-4D97-AF65-F5344CB8AC3E}">
        <p14:creationId xmlns:p14="http://schemas.microsoft.com/office/powerpoint/2010/main" val="2479465272"/>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4F59F-4BD7-10EE-EF45-EC09531B3FA5}"/>
            </a:ext>
          </a:extLst>
        </p:cNvPr>
        <p:cNvGrpSpPr/>
        <p:nvPr/>
      </p:nvGrpSpPr>
      <p:grpSpPr>
        <a:xfrm>
          <a:off x="0" y="0"/>
          <a:ext cx="0" cy="0"/>
          <a:chOff x="0" y="0"/>
          <a:chExt cx="0" cy="0"/>
        </a:xfrm>
      </p:grpSpPr>
      <p:sp>
        <p:nvSpPr>
          <p:cNvPr id="3" name="object 5">
            <a:extLst>
              <a:ext uri="{FF2B5EF4-FFF2-40B4-BE49-F238E27FC236}">
                <a16:creationId xmlns:a16="http://schemas.microsoft.com/office/drawing/2014/main" id="{2CFB3BE5-7865-97A9-84C8-005794D67EFF}"/>
              </a:ext>
            </a:extLst>
          </p:cNvPr>
          <p:cNvSpPr txBox="1"/>
          <p:nvPr/>
        </p:nvSpPr>
        <p:spPr>
          <a:xfrm>
            <a:off x="5255466" y="1225748"/>
            <a:ext cx="6736509" cy="5606022"/>
          </a:xfrm>
          <a:prstGeom prst="rect">
            <a:avLst/>
          </a:prstGeom>
        </p:spPr>
        <p:txBody>
          <a:bodyPr vert="horz" wrap="square" lIns="0" tIns="12065" rIns="0" bIns="0" rtlCol="0">
            <a:spAutoFit/>
          </a:bodyPr>
          <a:lstStyle/>
          <a:p>
            <a:pPr marL="285750" indent="-285750">
              <a:buFont typeface="Arial" panose="020B0604020202020204" pitchFamily="34" charset="0"/>
              <a:buChar char="•"/>
            </a:pPr>
            <a:r>
              <a:rPr lang="en-US" sz="1300" dirty="0">
                <a:latin typeface="+mj-lt"/>
                <a:cs typeface="Arial" panose="020B0604020202020204" pitchFamily="34" charset="0"/>
              </a:rPr>
              <a:t>BeniVita™ is the sister company of Epiq MD, which provides telemedicine services to businesses — serving corporations and small companies across the U.S. BeniVita™, by contrast, focuses on individuals and families, especially those in underserved or often overlooked communities.</a:t>
            </a:r>
          </a:p>
          <a:p>
            <a:pPr marL="285750" indent="-285750">
              <a:buFont typeface="Arial" panose="020B0604020202020204" pitchFamily="34" charset="0"/>
              <a:buChar char="•"/>
            </a:pPr>
            <a:endParaRPr lang="en-US" sz="1300" dirty="0">
              <a:latin typeface="+mj-lt"/>
              <a:cs typeface="Arial" panose="020B0604020202020204" pitchFamily="34" charset="0"/>
            </a:endParaRPr>
          </a:p>
          <a:p>
            <a:pPr marL="285750" indent="-285750">
              <a:buFont typeface="Arial" panose="020B0604020202020204" pitchFamily="34" charset="0"/>
              <a:buChar char="•"/>
            </a:pPr>
            <a:r>
              <a:rPr lang="en-US" sz="1300" spc="95" dirty="0">
                <a:solidFill>
                  <a:srgbClr val="070707"/>
                </a:solidFill>
                <a:latin typeface="+mj-lt"/>
                <a:cs typeface="Arial"/>
              </a:rPr>
              <a:t>The</a:t>
            </a:r>
            <a:r>
              <a:rPr lang="en-US" sz="1300" spc="55" dirty="0">
                <a:solidFill>
                  <a:srgbClr val="070707"/>
                </a:solidFill>
                <a:latin typeface="+mj-lt"/>
                <a:cs typeface="Arial"/>
              </a:rPr>
              <a:t> </a:t>
            </a:r>
            <a:r>
              <a:rPr lang="en-US" sz="1300" spc="90" dirty="0">
                <a:solidFill>
                  <a:srgbClr val="070707"/>
                </a:solidFill>
                <a:latin typeface="+mj-lt"/>
                <a:cs typeface="Arial"/>
              </a:rPr>
              <a:t>name</a:t>
            </a:r>
            <a:r>
              <a:rPr lang="en-US" sz="1300" spc="270" dirty="0">
                <a:solidFill>
                  <a:srgbClr val="070707"/>
                </a:solidFill>
                <a:latin typeface="+mj-lt"/>
                <a:cs typeface="Arial"/>
              </a:rPr>
              <a:t> </a:t>
            </a:r>
            <a:r>
              <a:rPr lang="en-US" sz="1300" dirty="0">
                <a:latin typeface="+mj-lt"/>
                <a:cs typeface="Arial" panose="020B0604020202020204" pitchFamily="34" charset="0"/>
              </a:rPr>
              <a:t>BeniVita™</a:t>
            </a:r>
            <a:r>
              <a:rPr lang="en-US" sz="1300" spc="150" dirty="0">
                <a:solidFill>
                  <a:srgbClr val="070707"/>
                </a:solidFill>
                <a:latin typeface="+mj-lt"/>
                <a:cs typeface="Arial"/>
              </a:rPr>
              <a:t> </a:t>
            </a:r>
            <a:r>
              <a:rPr lang="en-US" sz="1300" spc="85" dirty="0">
                <a:solidFill>
                  <a:srgbClr val="070707"/>
                </a:solidFill>
                <a:latin typeface="+mj-lt"/>
                <a:cs typeface="Arial"/>
              </a:rPr>
              <a:t>combines the ideas of “benefits” and “life” </a:t>
            </a:r>
            <a:r>
              <a:rPr lang="en-US" sz="1300" spc="70" dirty="0">
                <a:solidFill>
                  <a:srgbClr val="070707"/>
                </a:solidFill>
                <a:latin typeface="+mj-lt"/>
                <a:cs typeface="Arial"/>
              </a:rPr>
              <a:t>reflecting </a:t>
            </a:r>
            <a:r>
              <a:rPr lang="en-US" sz="1300" spc="50" dirty="0">
                <a:solidFill>
                  <a:srgbClr val="070707"/>
                </a:solidFill>
                <a:latin typeface="+mj-lt"/>
                <a:cs typeface="Arial"/>
              </a:rPr>
              <a:t>the company’s </a:t>
            </a:r>
            <a:r>
              <a:rPr lang="en-US" sz="1300" spc="55" dirty="0">
                <a:solidFill>
                  <a:srgbClr val="070707"/>
                </a:solidFill>
                <a:latin typeface="+mj-lt"/>
                <a:cs typeface="Arial"/>
              </a:rPr>
              <a:t>mission</a:t>
            </a:r>
            <a:r>
              <a:rPr lang="en-US" sz="1300" spc="140" dirty="0">
                <a:solidFill>
                  <a:srgbClr val="070707"/>
                </a:solidFill>
                <a:latin typeface="+mj-lt"/>
                <a:cs typeface="Arial"/>
              </a:rPr>
              <a:t> </a:t>
            </a:r>
            <a:r>
              <a:rPr lang="en-US" sz="1300" spc="50" dirty="0">
                <a:solidFill>
                  <a:srgbClr val="070707"/>
                </a:solidFill>
                <a:latin typeface="+mj-lt"/>
                <a:cs typeface="Arial"/>
              </a:rPr>
              <a:t>to</a:t>
            </a:r>
            <a:r>
              <a:rPr lang="en-US" sz="1300" spc="405" dirty="0">
                <a:solidFill>
                  <a:srgbClr val="070707"/>
                </a:solidFill>
                <a:latin typeface="+mj-lt"/>
                <a:cs typeface="Arial"/>
              </a:rPr>
              <a:t> </a:t>
            </a:r>
            <a:r>
              <a:rPr lang="en-US" sz="1300" spc="140" dirty="0">
                <a:solidFill>
                  <a:srgbClr val="070707"/>
                </a:solidFill>
                <a:latin typeface="+mj-lt"/>
                <a:cs typeface="Arial"/>
              </a:rPr>
              <a:t>provide benefits that support better health, well-being and a longer, more prosperous life.</a:t>
            </a:r>
            <a:endParaRPr lang="en-US" sz="1300" dirty="0">
              <a:latin typeface="+mj-lt"/>
              <a:cs typeface="Arial" panose="020B0604020202020204" pitchFamily="34" charset="0"/>
            </a:endParaRPr>
          </a:p>
          <a:p>
            <a:pPr marL="12064" marR="5080">
              <a:spcBef>
                <a:spcPts val="95"/>
              </a:spcBef>
              <a:tabLst>
                <a:tab pos="256540" algn="l"/>
                <a:tab pos="6563359" algn="l"/>
              </a:tabLst>
            </a:pPr>
            <a:endParaRPr sz="1300" dirty="0">
              <a:latin typeface="+mj-lt"/>
              <a:cs typeface="Arial"/>
            </a:endParaRPr>
          </a:p>
          <a:p>
            <a:pPr marL="253365" marR="318770" indent="-241300">
              <a:spcBef>
                <a:spcPts val="30"/>
              </a:spcBef>
              <a:buChar char="•"/>
              <a:tabLst>
                <a:tab pos="253365" algn="l"/>
              </a:tabLst>
            </a:pPr>
            <a:r>
              <a:rPr lang="en-US" sz="1300" spc="105" dirty="0">
                <a:solidFill>
                  <a:srgbClr val="070707"/>
                </a:solidFill>
                <a:latin typeface="+mj-lt"/>
                <a:cs typeface="Arial"/>
              </a:rPr>
              <a:t>This market we serve includes roughly</a:t>
            </a:r>
            <a:r>
              <a:rPr sz="1300" spc="335" dirty="0">
                <a:solidFill>
                  <a:srgbClr val="070707"/>
                </a:solidFill>
                <a:latin typeface="+mj-lt"/>
                <a:cs typeface="Arial"/>
              </a:rPr>
              <a:t> </a:t>
            </a:r>
            <a:r>
              <a:rPr sz="1300" spc="120" dirty="0">
                <a:solidFill>
                  <a:srgbClr val="070707"/>
                </a:solidFill>
                <a:latin typeface="+mj-lt"/>
                <a:cs typeface="Arial"/>
              </a:rPr>
              <a:t>70</a:t>
            </a:r>
            <a:r>
              <a:rPr sz="1300" spc="60" dirty="0">
                <a:solidFill>
                  <a:srgbClr val="070707"/>
                </a:solidFill>
                <a:latin typeface="+mj-lt"/>
                <a:cs typeface="Arial"/>
              </a:rPr>
              <a:t> </a:t>
            </a:r>
            <a:r>
              <a:rPr sz="1300" spc="120" dirty="0">
                <a:solidFill>
                  <a:srgbClr val="070707"/>
                </a:solidFill>
                <a:latin typeface="+mj-lt"/>
                <a:cs typeface="Arial"/>
              </a:rPr>
              <a:t>million</a:t>
            </a:r>
            <a:r>
              <a:rPr sz="1300" spc="160" dirty="0">
                <a:solidFill>
                  <a:srgbClr val="070707"/>
                </a:solidFill>
                <a:latin typeface="+mj-lt"/>
                <a:cs typeface="Arial"/>
              </a:rPr>
              <a:t> </a:t>
            </a:r>
            <a:r>
              <a:rPr sz="1300" spc="60" dirty="0">
                <a:solidFill>
                  <a:srgbClr val="070707"/>
                </a:solidFill>
                <a:latin typeface="+mj-lt"/>
                <a:cs typeface="Arial"/>
              </a:rPr>
              <a:t>Latinos,</a:t>
            </a:r>
            <a:r>
              <a:rPr sz="1300" spc="70" dirty="0">
                <a:solidFill>
                  <a:srgbClr val="070707"/>
                </a:solidFill>
                <a:latin typeface="+mj-lt"/>
                <a:cs typeface="Arial"/>
              </a:rPr>
              <a:t> </a:t>
            </a:r>
            <a:r>
              <a:rPr sz="1300" spc="125" dirty="0">
                <a:solidFill>
                  <a:srgbClr val="070707"/>
                </a:solidFill>
                <a:latin typeface="+mj-lt"/>
                <a:cs typeface="Arial"/>
              </a:rPr>
              <a:t>along</a:t>
            </a:r>
            <a:r>
              <a:rPr sz="1300" spc="105" dirty="0">
                <a:solidFill>
                  <a:srgbClr val="070707"/>
                </a:solidFill>
                <a:latin typeface="+mj-lt"/>
                <a:cs typeface="Arial"/>
              </a:rPr>
              <a:t> </a:t>
            </a:r>
            <a:r>
              <a:rPr sz="1300" spc="120" dirty="0">
                <a:solidFill>
                  <a:srgbClr val="070707"/>
                </a:solidFill>
                <a:latin typeface="+mj-lt"/>
                <a:cs typeface="Arial"/>
              </a:rPr>
              <a:t>with</a:t>
            </a:r>
            <a:r>
              <a:rPr sz="1300" spc="95" dirty="0">
                <a:solidFill>
                  <a:srgbClr val="070707"/>
                </a:solidFill>
                <a:latin typeface="+mj-lt"/>
                <a:cs typeface="Arial"/>
              </a:rPr>
              <a:t> </a:t>
            </a:r>
            <a:r>
              <a:rPr sz="1300" spc="60" dirty="0">
                <a:solidFill>
                  <a:srgbClr val="070707"/>
                </a:solidFill>
                <a:latin typeface="+mj-lt"/>
                <a:cs typeface="Arial"/>
              </a:rPr>
              <a:t>African </a:t>
            </a:r>
            <a:r>
              <a:rPr sz="1300" spc="70" dirty="0">
                <a:solidFill>
                  <a:srgbClr val="070707"/>
                </a:solidFill>
                <a:latin typeface="+mj-lt"/>
                <a:cs typeface="Arial"/>
              </a:rPr>
              <a:t>Americans,</a:t>
            </a:r>
            <a:r>
              <a:rPr sz="1300" spc="225" dirty="0">
                <a:solidFill>
                  <a:srgbClr val="070707"/>
                </a:solidFill>
                <a:latin typeface="+mj-lt"/>
                <a:cs typeface="Arial"/>
              </a:rPr>
              <a:t> </a:t>
            </a:r>
            <a:r>
              <a:rPr sz="1300" dirty="0">
                <a:solidFill>
                  <a:srgbClr val="070707"/>
                </a:solidFill>
                <a:latin typeface="+mj-lt"/>
                <a:cs typeface="Arial"/>
              </a:rPr>
              <a:t>rural</a:t>
            </a:r>
            <a:r>
              <a:rPr sz="1300" spc="145" dirty="0">
                <a:solidFill>
                  <a:srgbClr val="070707"/>
                </a:solidFill>
                <a:latin typeface="+mj-lt"/>
                <a:cs typeface="Arial"/>
              </a:rPr>
              <a:t> </a:t>
            </a:r>
            <a:r>
              <a:rPr sz="1300" spc="70" dirty="0">
                <a:solidFill>
                  <a:srgbClr val="070707"/>
                </a:solidFill>
                <a:latin typeface="+mj-lt"/>
                <a:cs typeface="Arial"/>
              </a:rPr>
              <a:t>Americans,</a:t>
            </a:r>
            <a:r>
              <a:rPr sz="1300" spc="235" dirty="0">
                <a:solidFill>
                  <a:srgbClr val="070707"/>
                </a:solidFill>
                <a:latin typeface="+mj-lt"/>
                <a:cs typeface="Arial"/>
              </a:rPr>
              <a:t> </a:t>
            </a:r>
            <a:r>
              <a:rPr sz="1300" spc="80" dirty="0">
                <a:solidFill>
                  <a:srgbClr val="070707"/>
                </a:solidFill>
                <a:latin typeface="+mj-lt"/>
                <a:cs typeface="Arial"/>
              </a:rPr>
              <a:t>and</a:t>
            </a:r>
            <a:r>
              <a:rPr sz="1300" spc="235" dirty="0">
                <a:solidFill>
                  <a:srgbClr val="070707"/>
                </a:solidFill>
                <a:latin typeface="+mj-lt"/>
                <a:cs typeface="Arial"/>
              </a:rPr>
              <a:t> </a:t>
            </a:r>
            <a:r>
              <a:rPr sz="1300" spc="80" dirty="0">
                <a:solidFill>
                  <a:srgbClr val="070707"/>
                </a:solidFill>
                <a:latin typeface="+mj-lt"/>
                <a:cs typeface="Arial"/>
              </a:rPr>
              <a:t>other</a:t>
            </a:r>
            <a:r>
              <a:rPr lang="en-US" sz="1300" spc="80" dirty="0">
                <a:solidFill>
                  <a:srgbClr val="070707"/>
                </a:solidFill>
                <a:latin typeface="+mj-lt"/>
                <a:cs typeface="Arial"/>
              </a:rPr>
              <a:t> communities that frequently</a:t>
            </a:r>
            <a:r>
              <a:rPr sz="1300" spc="135" dirty="0">
                <a:solidFill>
                  <a:srgbClr val="070707"/>
                </a:solidFill>
                <a:latin typeface="+mj-lt"/>
                <a:cs typeface="Arial"/>
              </a:rPr>
              <a:t> </a:t>
            </a:r>
            <a:r>
              <a:rPr sz="1300" spc="90" dirty="0">
                <a:solidFill>
                  <a:srgbClr val="070707"/>
                </a:solidFill>
                <a:latin typeface="+mj-lt"/>
                <a:cs typeface="Arial"/>
              </a:rPr>
              <a:t>fac</a:t>
            </a:r>
            <a:r>
              <a:rPr lang="en-US" sz="1300" spc="90" dirty="0">
                <a:solidFill>
                  <a:srgbClr val="070707"/>
                </a:solidFill>
                <a:latin typeface="+mj-lt"/>
                <a:cs typeface="Arial"/>
              </a:rPr>
              <a:t>e</a:t>
            </a:r>
            <a:r>
              <a:rPr sz="1300" spc="140" dirty="0">
                <a:solidFill>
                  <a:srgbClr val="070707"/>
                </a:solidFill>
                <a:latin typeface="+mj-lt"/>
                <a:cs typeface="Arial"/>
              </a:rPr>
              <a:t> </a:t>
            </a:r>
            <a:r>
              <a:rPr sz="1300" spc="40" dirty="0">
                <a:solidFill>
                  <a:srgbClr val="070707"/>
                </a:solidFill>
                <a:latin typeface="+mj-lt"/>
                <a:cs typeface="Arial"/>
              </a:rPr>
              <a:t>systemic </a:t>
            </a:r>
            <a:r>
              <a:rPr sz="1300" spc="-10" dirty="0">
                <a:solidFill>
                  <a:srgbClr val="070707"/>
                </a:solidFill>
                <a:latin typeface="+mj-lt"/>
                <a:cs typeface="Arial"/>
              </a:rPr>
              <a:t>barriers</a:t>
            </a:r>
            <a:r>
              <a:rPr lang="en-US" sz="1300" spc="-10" dirty="0">
                <a:solidFill>
                  <a:srgbClr val="070707"/>
                </a:solidFill>
                <a:latin typeface="+mj-lt"/>
                <a:cs typeface="Arial"/>
              </a:rPr>
              <a:t> to healthcare access</a:t>
            </a:r>
            <a:r>
              <a:rPr sz="1300" spc="-10" dirty="0">
                <a:solidFill>
                  <a:srgbClr val="070707"/>
                </a:solidFill>
                <a:latin typeface="+mj-lt"/>
                <a:cs typeface="Arial"/>
              </a:rPr>
              <a:t>.</a:t>
            </a:r>
            <a:endParaRPr lang="en-US" sz="1300" spc="-10" dirty="0">
              <a:solidFill>
                <a:srgbClr val="070707"/>
              </a:solidFill>
              <a:latin typeface="+mj-lt"/>
              <a:cs typeface="Arial"/>
            </a:endParaRPr>
          </a:p>
          <a:p>
            <a:pPr marL="12064" marR="308610">
              <a:spcBef>
                <a:spcPts val="170"/>
              </a:spcBef>
              <a:tabLst>
                <a:tab pos="255270" algn="l"/>
              </a:tabLst>
            </a:pPr>
            <a:endParaRPr sz="1300" dirty="0">
              <a:latin typeface="+mj-lt"/>
              <a:cs typeface="Arial"/>
            </a:endParaRPr>
          </a:p>
          <a:p>
            <a:pPr marL="252729" indent="-240029">
              <a:spcBef>
                <a:spcPts val="414"/>
              </a:spcBef>
              <a:buChar char="•"/>
              <a:tabLst>
                <a:tab pos="252729" algn="l"/>
              </a:tabLst>
            </a:pPr>
            <a:r>
              <a:rPr lang="en-US" sz="1300" spc="65" dirty="0">
                <a:solidFill>
                  <a:srgbClr val="070707"/>
                </a:solidFill>
                <a:latin typeface="+mj-lt"/>
                <a:cs typeface="Arial"/>
              </a:rPr>
              <a:t>The platform was designed to help address common</a:t>
            </a:r>
            <a:r>
              <a:rPr sz="1300" spc="225" dirty="0">
                <a:solidFill>
                  <a:srgbClr val="070707"/>
                </a:solidFill>
                <a:latin typeface="+mj-lt"/>
                <a:cs typeface="Arial"/>
              </a:rPr>
              <a:t> </a:t>
            </a:r>
            <a:r>
              <a:rPr sz="1300" spc="70" dirty="0">
                <a:solidFill>
                  <a:srgbClr val="070707"/>
                </a:solidFill>
                <a:latin typeface="+mj-lt"/>
                <a:cs typeface="Arial"/>
              </a:rPr>
              <a:t>challenges</a:t>
            </a:r>
            <a:r>
              <a:rPr sz="1300" spc="270" dirty="0">
                <a:solidFill>
                  <a:srgbClr val="070707"/>
                </a:solidFill>
                <a:latin typeface="+mj-lt"/>
                <a:cs typeface="Arial"/>
              </a:rPr>
              <a:t> </a:t>
            </a:r>
            <a:r>
              <a:rPr sz="1300" dirty="0">
                <a:solidFill>
                  <a:srgbClr val="070707"/>
                </a:solidFill>
                <a:latin typeface="+mj-lt"/>
                <a:cs typeface="Arial"/>
              </a:rPr>
              <a:t>such</a:t>
            </a:r>
            <a:r>
              <a:rPr sz="1300" spc="110" dirty="0">
                <a:solidFill>
                  <a:srgbClr val="070707"/>
                </a:solidFill>
                <a:latin typeface="+mj-lt"/>
                <a:cs typeface="Arial"/>
              </a:rPr>
              <a:t> </a:t>
            </a:r>
            <a:r>
              <a:rPr sz="1300" dirty="0">
                <a:solidFill>
                  <a:srgbClr val="070707"/>
                </a:solidFill>
                <a:latin typeface="+mj-lt"/>
                <a:cs typeface="Arial"/>
              </a:rPr>
              <a:t>as</a:t>
            </a:r>
            <a:r>
              <a:rPr sz="1300" spc="120" dirty="0">
                <a:solidFill>
                  <a:srgbClr val="070707"/>
                </a:solidFill>
                <a:latin typeface="+mj-lt"/>
                <a:cs typeface="Arial"/>
              </a:rPr>
              <a:t> </a:t>
            </a:r>
            <a:r>
              <a:rPr sz="1300" spc="130" dirty="0">
                <a:solidFill>
                  <a:srgbClr val="070707"/>
                </a:solidFill>
                <a:latin typeface="+mj-lt"/>
                <a:cs typeface="Arial"/>
              </a:rPr>
              <a:t>limited</a:t>
            </a:r>
            <a:r>
              <a:rPr sz="1300" spc="95" dirty="0">
                <a:solidFill>
                  <a:srgbClr val="070707"/>
                </a:solidFill>
                <a:latin typeface="+mj-lt"/>
                <a:cs typeface="Arial"/>
              </a:rPr>
              <a:t> </a:t>
            </a:r>
            <a:r>
              <a:rPr lang="en-US" sz="1300" spc="95" dirty="0">
                <a:solidFill>
                  <a:srgbClr val="070707"/>
                </a:solidFill>
                <a:latin typeface="+mj-lt"/>
                <a:cs typeface="Arial"/>
              </a:rPr>
              <a:t>healthcare </a:t>
            </a:r>
            <a:r>
              <a:rPr sz="1300" dirty="0">
                <a:solidFill>
                  <a:srgbClr val="070707"/>
                </a:solidFill>
                <a:latin typeface="+mj-lt"/>
                <a:cs typeface="Arial"/>
              </a:rPr>
              <a:t>access,</a:t>
            </a:r>
            <a:r>
              <a:rPr sz="1300" spc="145" dirty="0">
                <a:solidFill>
                  <a:srgbClr val="070707"/>
                </a:solidFill>
                <a:latin typeface="+mj-lt"/>
                <a:cs typeface="Arial"/>
              </a:rPr>
              <a:t> </a:t>
            </a:r>
            <a:r>
              <a:rPr lang="en-US" sz="1300" spc="140" dirty="0">
                <a:solidFill>
                  <a:srgbClr val="070707"/>
                </a:solidFill>
                <a:latin typeface="+mj-lt"/>
                <a:cs typeface="Arial"/>
              </a:rPr>
              <a:t>rising medical</a:t>
            </a:r>
            <a:r>
              <a:rPr sz="1300" spc="110" dirty="0">
                <a:solidFill>
                  <a:srgbClr val="070707"/>
                </a:solidFill>
                <a:latin typeface="+mj-lt"/>
                <a:cs typeface="Arial"/>
              </a:rPr>
              <a:t> </a:t>
            </a:r>
            <a:r>
              <a:rPr sz="1300" spc="50" dirty="0">
                <a:solidFill>
                  <a:srgbClr val="070707"/>
                </a:solidFill>
                <a:latin typeface="+mj-lt"/>
                <a:cs typeface="Arial"/>
              </a:rPr>
              <a:t>costs,</a:t>
            </a:r>
            <a:r>
              <a:rPr sz="1300" spc="110" dirty="0">
                <a:solidFill>
                  <a:srgbClr val="070707"/>
                </a:solidFill>
                <a:latin typeface="+mj-lt"/>
                <a:cs typeface="Arial"/>
              </a:rPr>
              <a:t> </a:t>
            </a:r>
            <a:r>
              <a:rPr sz="1300" spc="40" dirty="0">
                <a:solidFill>
                  <a:srgbClr val="070707"/>
                </a:solidFill>
                <a:latin typeface="+mj-lt"/>
                <a:cs typeface="Arial"/>
              </a:rPr>
              <a:t>and</a:t>
            </a:r>
            <a:r>
              <a:rPr lang="en-US" sz="1300" spc="40" dirty="0">
                <a:solidFill>
                  <a:srgbClr val="070707"/>
                </a:solidFill>
                <a:latin typeface="+mj-lt"/>
                <a:cs typeface="Arial"/>
              </a:rPr>
              <a:t> cultural </a:t>
            </a:r>
            <a:r>
              <a:rPr sz="1300" spc="75" dirty="0">
                <a:solidFill>
                  <a:srgbClr val="070707"/>
                </a:solidFill>
                <a:latin typeface="+mj-lt"/>
                <a:cs typeface="Arial"/>
              </a:rPr>
              <a:t>stigmas</a:t>
            </a:r>
            <a:r>
              <a:rPr sz="1300" spc="150" dirty="0">
                <a:solidFill>
                  <a:srgbClr val="070707"/>
                </a:solidFill>
                <a:latin typeface="+mj-lt"/>
                <a:cs typeface="Arial"/>
              </a:rPr>
              <a:t> </a:t>
            </a:r>
            <a:r>
              <a:rPr sz="1300" spc="95" dirty="0">
                <a:solidFill>
                  <a:srgbClr val="070707"/>
                </a:solidFill>
                <a:latin typeface="+mj-lt"/>
                <a:cs typeface="Arial"/>
              </a:rPr>
              <a:t>around</a:t>
            </a:r>
            <a:r>
              <a:rPr lang="en-US" sz="1300" spc="95" dirty="0">
                <a:solidFill>
                  <a:srgbClr val="070707"/>
                </a:solidFill>
                <a:latin typeface="+mj-lt"/>
                <a:cs typeface="Arial"/>
              </a:rPr>
              <a:t> seeking</a:t>
            </a:r>
            <a:r>
              <a:rPr sz="1300" spc="120" dirty="0">
                <a:solidFill>
                  <a:srgbClr val="070707"/>
                </a:solidFill>
                <a:latin typeface="+mj-lt"/>
                <a:cs typeface="Arial"/>
              </a:rPr>
              <a:t> </a:t>
            </a:r>
            <a:r>
              <a:rPr sz="1300" spc="70" dirty="0">
                <a:solidFill>
                  <a:srgbClr val="070707"/>
                </a:solidFill>
                <a:latin typeface="+mj-lt"/>
                <a:cs typeface="Arial"/>
              </a:rPr>
              <a:t>professional</a:t>
            </a:r>
            <a:r>
              <a:rPr sz="1300" spc="235" dirty="0">
                <a:solidFill>
                  <a:srgbClr val="070707"/>
                </a:solidFill>
                <a:latin typeface="+mj-lt"/>
                <a:cs typeface="Arial"/>
              </a:rPr>
              <a:t> </a:t>
            </a:r>
            <a:r>
              <a:rPr sz="1300" spc="75" dirty="0">
                <a:solidFill>
                  <a:srgbClr val="070707"/>
                </a:solidFill>
                <a:latin typeface="+mj-lt"/>
                <a:cs typeface="Arial"/>
              </a:rPr>
              <a:t>care</a:t>
            </a:r>
            <a:r>
              <a:rPr sz="1300" spc="185" dirty="0">
                <a:solidFill>
                  <a:srgbClr val="070707"/>
                </a:solidFill>
                <a:latin typeface="+mj-lt"/>
                <a:cs typeface="Arial"/>
              </a:rPr>
              <a:t> </a:t>
            </a:r>
            <a:r>
              <a:rPr sz="1300" spc="90" dirty="0">
                <a:solidFill>
                  <a:srgbClr val="070707"/>
                </a:solidFill>
                <a:latin typeface="+mj-lt"/>
                <a:cs typeface="Arial"/>
              </a:rPr>
              <a:t>and</a:t>
            </a:r>
            <a:r>
              <a:rPr sz="1300" spc="175" dirty="0">
                <a:solidFill>
                  <a:srgbClr val="070707"/>
                </a:solidFill>
                <a:latin typeface="+mj-lt"/>
                <a:cs typeface="Arial"/>
              </a:rPr>
              <a:t> </a:t>
            </a:r>
            <a:r>
              <a:rPr sz="1300" spc="-10" dirty="0">
                <a:solidFill>
                  <a:srgbClr val="070707"/>
                </a:solidFill>
                <a:latin typeface="+mj-lt"/>
                <a:cs typeface="Arial"/>
              </a:rPr>
              <a:t>wellness</a:t>
            </a:r>
            <a:r>
              <a:rPr lang="en-US" sz="1300" spc="-10" dirty="0">
                <a:solidFill>
                  <a:srgbClr val="070707"/>
                </a:solidFill>
                <a:latin typeface="+mj-lt"/>
                <a:cs typeface="Arial"/>
              </a:rPr>
              <a:t> services</a:t>
            </a:r>
            <a:r>
              <a:rPr sz="1300" spc="-10" dirty="0">
                <a:solidFill>
                  <a:srgbClr val="070707"/>
                </a:solidFill>
                <a:latin typeface="+mj-lt"/>
                <a:cs typeface="Arial"/>
              </a:rPr>
              <a:t>.</a:t>
            </a:r>
            <a:endParaRPr lang="en-US" sz="1300" spc="-10" dirty="0">
              <a:solidFill>
                <a:srgbClr val="070707"/>
              </a:solidFill>
              <a:latin typeface="+mj-lt"/>
              <a:cs typeface="Arial"/>
            </a:endParaRPr>
          </a:p>
          <a:p>
            <a:pPr marL="12700">
              <a:spcBef>
                <a:spcPts val="414"/>
              </a:spcBef>
              <a:tabLst>
                <a:tab pos="252729" algn="l"/>
              </a:tabLst>
            </a:pPr>
            <a:endParaRPr sz="1300" dirty="0">
              <a:latin typeface="+mj-lt"/>
              <a:cs typeface="Arial"/>
            </a:endParaRPr>
          </a:p>
          <a:p>
            <a:pPr marL="255270" marR="697865" indent="-243204">
              <a:spcBef>
                <a:spcPts val="170"/>
              </a:spcBef>
              <a:buChar char="•"/>
              <a:tabLst>
                <a:tab pos="255270" algn="l"/>
                <a:tab pos="260350" algn="l"/>
              </a:tabLst>
            </a:pPr>
            <a:r>
              <a:rPr sz="1300" dirty="0">
                <a:solidFill>
                  <a:srgbClr val="070707"/>
                </a:solidFill>
                <a:latin typeface="+mj-lt"/>
                <a:cs typeface="Arial"/>
              </a:rPr>
              <a:t>	</a:t>
            </a:r>
            <a:r>
              <a:rPr lang="en-US" sz="1300" dirty="0">
                <a:latin typeface="+mj-lt"/>
                <a:cs typeface="Arial" panose="020B0604020202020204" pitchFamily="34" charset="0"/>
              </a:rPr>
              <a:t> BeniVita™</a:t>
            </a:r>
            <a:r>
              <a:rPr lang="en-US" sz="1300" spc="150" dirty="0">
                <a:solidFill>
                  <a:srgbClr val="070707"/>
                </a:solidFill>
                <a:latin typeface="+mj-lt"/>
                <a:cs typeface="Arial"/>
              </a:rPr>
              <a:t> is b</a:t>
            </a:r>
            <a:r>
              <a:rPr sz="1300" spc="95" dirty="0">
                <a:solidFill>
                  <a:srgbClr val="070707"/>
                </a:solidFill>
                <a:latin typeface="+mj-lt"/>
                <a:cs typeface="Arial"/>
              </a:rPr>
              <a:t>uilt</a:t>
            </a:r>
            <a:r>
              <a:rPr sz="1300" spc="100" dirty="0">
                <a:solidFill>
                  <a:srgbClr val="070707"/>
                </a:solidFill>
                <a:latin typeface="+mj-lt"/>
                <a:cs typeface="Arial"/>
              </a:rPr>
              <a:t> </a:t>
            </a:r>
            <a:r>
              <a:rPr sz="1300" spc="140" dirty="0">
                <a:solidFill>
                  <a:srgbClr val="070707"/>
                </a:solidFill>
                <a:latin typeface="+mj-lt"/>
                <a:cs typeface="Arial"/>
              </a:rPr>
              <a:t>on</a:t>
            </a:r>
            <a:r>
              <a:rPr sz="1300" spc="105" dirty="0">
                <a:solidFill>
                  <a:srgbClr val="070707"/>
                </a:solidFill>
                <a:latin typeface="+mj-lt"/>
                <a:cs typeface="Arial"/>
              </a:rPr>
              <a:t> </a:t>
            </a:r>
            <a:r>
              <a:rPr sz="1300" dirty="0">
                <a:solidFill>
                  <a:srgbClr val="070707"/>
                </a:solidFill>
                <a:latin typeface="+mj-lt"/>
                <a:cs typeface="Arial"/>
              </a:rPr>
              <a:t>values</a:t>
            </a:r>
            <a:r>
              <a:rPr sz="1300" spc="195" dirty="0">
                <a:solidFill>
                  <a:srgbClr val="070707"/>
                </a:solidFill>
                <a:latin typeface="+mj-lt"/>
                <a:cs typeface="Arial"/>
              </a:rPr>
              <a:t> </a:t>
            </a:r>
            <a:r>
              <a:rPr sz="1300" dirty="0">
                <a:solidFill>
                  <a:srgbClr val="070707"/>
                </a:solidFill>
                <a:latin typeface="+mj-lt"/>
                <a:cs typeface="Arial"/>
              </a:rPr>
              <a:t>of</a:t>
            </a:r>
            <a:r>
              <a:rPr sz="1300" spc="280" dirty="0">
                <a:solidFill>
                  <a:srgbClr val="070707"/>
                </a:solidFill>
                <a:latin typeface="+mj-lt"/>
                <a:cs typeface="Arial"/>
              </a:rPr>
              <a:t> </a:t>
            </a:r>
            <a:r>
              <a:rPr sz="1300" spc="85" dirty="0">
                <a:solidFill>
                  <a:srgbClr val="070707"/>
                </a:solidFill>
                <a:latin typeface="+mj-lt"/>
                <a:cs typeface="Arial"/>
              </a:rPr>
              <a:t>honesty</a:t>
            </a:r>
            <a:r>
              <a:rPr lang="en-US" sz="1300" spc="85" dirty="0">
                <a:solidFill>
                  <a:srgbClr val="070707"/>
                </a:solidFill>
                <a:latin typeface="+mj-lt"/>
                <a:cs typeface="Arial"/>
              </a:rPr>
              <a:t>, transparency</a:t>
            </a:r>
            <a:r>
              <a:rPr sz="1300" spc="200" dirty="0">
                <a:solidFill>
                  <a:srgbClr val="070707"/>
                </a:solidFill>
                <a:latin typeface="+mj-lt"/>
                <a:cs typeface="Arial"/>
              </a:rPr>
              <a:t> </a:t>
            </a:r>
            <a:r>
              <a:rPr sz="1300" spc="90" dirty="0">
                <a:solidFill>
                  <a:srgbClr val="070707"/>
                </a:solidFill>
                <a:latin typeface="+mj-lt"/>
                <a:cs typeface="Arial"/>
              </a:rPr>
              <a:t>and</a:t>
            </a:r>
            <a:r>
              <a:rPr sz="1300" spc="185" dirty="0">
                <a:solidFill>
                  <a:srgbClr val="070707"/>
                </a:solidFill>
                <a:latin typeface="+mj-lt"/>
                <a:cs typeface="Arial"/>
              </a:rPr>
              <a:t> </a:t>
            </a:r>
            <a:r>
              <a:rPr sz="1300" spc="70" dirty="0">
                <a:solidFill>
                  <a:srgbClr val="070707"/>
                </a:solidFill>
                <a:latin typeface="+mj-lt"/>
                <a:cs typeface="Arial"/>
              </a:rPr>
              <a:t>direct</a:t>
            </a:r>
            <a:r>
              <a:rPr lang="en-US" sz="1300" spc="70" dirty="0">
                <a:solidFill>
                  <a:srgbClr val="070707"/>
                </a:solidFill>
                <a:latin typeface="+mj-lt"/>
                <a:cs typeface="Arial"/>
              </a:rPr>
              <a:t> communication, which are essential</a:t>
            </a:r>
            <a:r>
              <a:rPr sz="1300" spc="200" dirty="0">
                <a:solidFill>
                  <a:srgbClr val="070707"/>
                </a:solidFill>
                <a:latin typeface="+mj-lt"/>
                <a:cs typeface="Arial"/>
              </a:rPr>
              <a:t> </a:t>
            </a:r>
            <a:r>
              <a:rPr sz="1300" spc="60" dirty="0">
                <a:solidFill>
                  <a:srgbClr val="070707"/>
                </a:solidFill>
                <a:latin typeface="+mj-lt"/>
                <a:cs typeface="Arial"/>
              </a:rPr>
              <a:t>to</a:t>
            </a:r>
            <a:r>
              <a:rPr sz="1300" spc="365" dirty="0">
                <a:solidFill>
                  <a:srgbClr val="070707"/>
                </a:solidFill>
                <a:latin typeface="+mj-lt"/>
                <a:cs typeface="Arial"/>
              </a:rPr>
              <a:t> </a:t>
            </a:r>
            <a:r>
              <a:rPr sz="1300" spc="60" dirty="0">
                <a:solidFill>
                  <a:srgbClr val="070707"/>
                </a:solidFill>
                <a:latin typeface="+mj-lt"/>
                <a:cs typeface="Arial"/>
              </a:rPr>
              <a:t>earn</a:t>
            </a:r>
            <a:r>
              <a:rPr lang="en-US" sz="1300" spc="60" dirty="0">
                <a:solidFill>
                  <a:srgbClr val="070707"/>
                </a:solidFill>
                <a:latin typeface="+mj-lt"/>
                <a:cs typeface="Arial"/>
              </a:rPr>
              <a:t>ing</a:t>
            </a:r>
            <a:r>
              <a:rPr sz="1300" spc="75" dirty="0">
                <a:solidFill>
                  <a:srgbClr val="070707"/>
                </a:solidFill>
                <a:latin typeface="+mj-lt"/>
                <a:cs typeface="Arial"/>
              </a:rPr>
              <a:t> </a:t>
            </a:r>
            <a:r>
              <a:rPr sz="1300" spc="80" dirty="0">
                <a:solidFill>
                  <a:srgbClr val="070707"/>
                </a:solidFill>
                <a:latin typeface="+mj-lt"/>
                <a:cs typeface="Arial"/>
              </a:rPr>
              <a:t>trust</a:t>
            </a:r>
            <a:r>
              <a:rPr lang="en-US" sz="1300" spc="80" dirty="0">
                <a:solidFill>
                  <a:srgbClr val="070707"/>
                </a:solidFill>
                <a:latin typeface="+mj-lt"/>
                <a:cs typeface="Arial"/>
              </a:rPr>
              <a:t> within communities that have been historically undeserved or overlooked.</a:t>
            </a:r>
            <a:r>
              <a:rPr sz="1300" spc="114" dirty="0">
                <a:solidFill>
                  <a:srgbClr val="070707"/>
                </a:solidFill>
                <a:latin typeface="+mj-lt"/>
                <a:cs typeface="Arial"/>
              </a:rPr>
              <a:t> </a:t>
            </a:r>
            <a:endParaRPr lang="en-US" sz="1300" spc="114" dirty="0">
              <a:solidFill>
                <a:srgbClr val="070707"/>
              </a:solidFill>
              <a:latin typeface="+mj-lt"/>
              <a:cs typeface="Arial"/>
            </a:endParaRPr>
          </a:p>
          <a:p>
            <a:pPr marL="12066" marR="697865">
              <a:spcBef>
                <a:spcPts val="170"/>
              </a:spcBef>
              <a:tabLst>
                <a:tab pos="255270" algn="l"/>
                <a:tab pos="260350" algn="l"/>
              </a:tabLst>
            </a:pPr>
            <a:endParaRPr sz="1300" dirty="0">
              <a:latin typeface="+mj-lt"/>
              <a:cs typeface="Arial"/>
            </a:endParaRPr>
          </a:p>
          <a:p>
            <a:pPr marL="252729" marR="548640" indent="-240665">
              <a:buChar char="•"/>
              <a:tabLst>
                <a:tab pos="255904" algn="l"/>
              </a:tabLst>
            </a:pPr>
            <a:r>
              <a:rPr lang="en-US" sz="1300" spc="5" dirty="0">
                <a:solidFill>
                  <a:srgbClr val="070707"/>
                </a:solidFill>
                <a:latin typeface="+mj-lt"/>
                <a:cs typeface="Arial"/>
              </a:rPr>
              <a:t>The goal is</a:t>
            </a:r>
            <a:r>
              <a:rPr sz="1300" spc="5" dirty="0">
                <a:solidFill>
                  <a:srgbClr val="070707"/>
                </a:solidFill>
                <a:latin typeface="+mj-lt"/>
                <a:cs typeface="Arial"/>
              </a:rPr>
              <a:t> </a:t>
            </a:r>
            <a:r>
              <a:rPr sz="1300" spc="80" dirty="0">
                <a:solidFill>
                  <a:srgbClr val="070707"/>
                </a:solidFill>
                <a:latin typeface="+mj-lt"/>
                <a:cs typeface="Arial"/>
              </a:rPr>
              <a:t>to</a:t>
            </a:r>
            <a:r>
              <a:rPr sz="1300" spc="330" dirty="0">
                <a:solidFill>
                  <a:srgbClr val="070707"/>
                </a:solidFill>
                <a:latin typeface="+mj-lt"/>
                <a:cs typeface="Arial"/>
              </a:rPr>
              <a:t> </a:t>
            </a:r>
            <a:r>
              <a:rPr sz="1300" spc="105" dirty="0">
                <a:solidFill>
                  <a:srgbClr val="070707"/>
                </a:solidFill>
                <a:latin typeface="+mj-lt"/>
                <a:cs typeface="Arial"/>
              </a:rPr>
              <a:t>be</a:t>
            </a:r>
            <a:r>
              <a:rPr lang="en-US" sz="1300" spc="105" dirty="0">
                <a:solidFill>
                  <a:srgbClr val="070707"/>
                </a:solidFill>
                <a:latin typeface="+mj-lt"/>
                <a:cs typeface="Arial"/>
              </a:rPr>
              <a:t>come</a:t>
            </a:r>
            <a:r>
              <a:rPr sz="1300" spc="225" dirty="0">
                <a:solidFill>
                  <a:srgbClr val="070707"/>
                </a:solidFill>
                <a:latin typeface="+mj-lt"/>
                <a:cs typeface="Arial"/>
              </a:rPr>
              <a:t> </a:t>
            </a:r>
            <a:r>
              <a:rPr sz="1300" dirty="0">
                <a:solidFill>
                  <a:srgbClr val="070707"/>
                </a:solidFill>
                <a:latin typeface="+mj-lt"/>
                <a:cs typeface="Arial"/>
              </a:rPr>
              <a:t>a</a:t>
            </a:r>
            <a:r>
              <a:rPr sz="1300" spc="70" dirty="0">
                <a:solidFill>
                  <a:srgbClr val="070707"/>
                </a:solidFill>
                <a:latin typeface="+mj-lt"/>
                <a:cs typeface="Arial"/>
              </a:rPr>
              <a:t> </a:t>
            </a:r>
            <a:r>
              <a:rPr sz="1300" spc="95" dirty="0">
                <a:solidFill>
                  <a:srgbClr val="070707"/>
                </a:solidFill>
                <a:latin typeface="+mj-lt"/>
                <a:cs typeface="Arial"/>
              </a:rPr>
              <a:t>trusted</a:t>
            </a:r>
            <a:r>
              <a:rPr lang="en-US" sz="1300" spc="95" dirty="0">
                <a:solidFill>
                  <a:srgbClr val="070707"/>
                </a:solidFill>
                <a:latin typeface="+mj-lt"/>
                <a:cs typeface="Arial"/>
              </a:rPr>
              <a:t> and</a:t>
            </a:r>
            <a:r>
              <a:rPr sz="1300" spc="50" dirty="0">
                <a:solidFill>
                  <a:srgbClr val="070707"/>
                </a:solidFill>
                <a:latin typeface="+mj-lt"/>
                <a:cs typeface="Arial"/>
              </a:rPr>
              <a:t> </a:t>
            </a:r>
            <a:r>
              <a:rPr sz="1300" spc="65" dirty="0">
                <a:solidFill>
                  <a:srgbClr val="070707"/>
                </a:solidFill>
                <a:latin typeface="+mj-lt"/>
                <a:cs typeface="Arial"/>
              </a:rPr>
              <a:t>transparent</a:t>
            </a:r>
            <a:r>
              <a:rPr sz="1300" spc="300" dirty="0">
                <a:solidFill>
                  <a:srgbClr val="070707"/>
                </a:solidFill>
                <a:latin typeface="+mj-lt"/>
                <a:cs typeface="Arial"/>
              </a:rPr>
              <a:t> </a:t>
            </a:r>
            <a:r>
              <a:rPr sz="1300" spc="85" dirty="0">
                <a:solidFill>
                  <a:srgbClr val="070707"/>
                </a:solidFill>
                <a:latin typeface="+mj-lt"/>
                <a:cs typeface="Arial"/>
              </a:rPr>
              <a:t>partne</a:t>
            </a:r>
            <a:r>
              <a:rPr lang="en-US" sz="1300" spc="85" dirty="0">
                <a:solidFill>
                  <a:srgbClr val="070707"/>
                </a:solidFill>
                <a:latin typeface="+mj-lt"/>
                <a:cs typeface="Arial"/>
              </a:rPr>
              <a:t>r, delivering </a:t>
            </a:r>
            <a:r>
              <a:rPr sz="1300" spc="140" dirty="0">
                <a:solidFill>
                  <a:srgbClr val="070707"/>
                </a:solidFill>
                <a:latin typeface="+mj-lt"/>
                <a:cs typeface="Arial"/>
              </a:rPr>
              <a:t> </a:t>
            </a:r>
            <a:r>
              <a:rPr sz="1300" spc="80" dirty="0">
                <a:solidFill>
                  <a:srgbClr val="070707"/>
                </a:solidFill>
                <a:latin typeface="+mj-lt"/>
                <a:cs typeface="Arial"/>
              </a:rPr>
              <a:t>simple</a:t>
            </a:r>
            <a:r>
              <a:rPr lang="en-US" sz="1300" spc="80" dirty="0">
                <a:solidFill>
                  <a:srgbClr val="070707"/>
                </a:solidFill>
                <a:latin typeface="+mj-lt"/>
                <a:cs typeface="Arial"/>
              </a:rPr>
              <a:t>, accessible, and </a:t>
            </a:r>
            <a:r>
              <a:rPr sz="1300" spc="70" dirty="0">
                <a:solidFill>
                  <a:srgbClr val="070707"/>
                </a:solidFill>
                <a:latin typeface="+mj-lt"/>
                <a:cs typeface="Arial"/>
              </a:rPr>
              <a:t>user-</a:t>
            </a:r>
            <a:r>
              <a:rPr sz="1300" spc="60" dirty="0">
                <a:solidFill>
                  <a:srgbClr val="070707"/>
                </a:solidFill>
                <a:latin typeface="+mj-lt"/>
                <a:cs typeface="Arial"/>
              </a:rPr>
              <a:t>friendly</a:t>
            </a:r>
            <a:r>
              <a:rPr sz="1300" spc="229" dirty="0">
                <a:solidFill>
                  <a:srgbClr val="070707"/>
                </a:solidFill>
                <a:latin typeface="+mj-lt"/>
                <a:cs typeface="Arial"/>
              </a:rPr>
              <a:t> </a:t>
            </a:r>
            <a:r>
              <a:rPr sz="1300" spc="75" dirty="0">
                <a:solidFill>
                  <a:srgbClr val="070707"/>
                </a:solidFill>
                <a:latin typeface="+mj-lt"/>
                <a:cs typeface="Arial"/>
              </a:rPr>
              <a:t>healthcar</a:t>
            </a:r>
            <a:r>
              <a:rPr lang="en-US" sz="1300" spc="75" dirty="0">
                <a:solidFill>
                  <a:srgbClr val="070707"/>
                </a:solidFill>
                <a:latin typeface="+mj-lt"/>
                <a:cs typeface="Arial"/>
              </a:rPr>
              <a:t>e</a:t>
            </a:r>
            <a:r>
              <a:rPr sz="1300" spc="195" dirty="0">
                <a:solidFill>
                  <a:srgbClr val="070707"/>
                </a:solidFill>
                <a:latin typeface="+mj-lt"/>
                <a:cs typeface="Arial"/>
              </a:rPr>
              <a:t> </a:t>
            </a:r>
            <a:r>
              <a:rPr sz="1300" spc="65" dirty="0">
                <a:solidFill>
                  <a:srgbClr val="070707"/>
                </a:solidFill>
                <a:latin typeface="+mj-lt"/>
                <a:cs typeface="Arial"/>
              </a:rPr>
              <a:t>solutions</a:t>
            </a:r>
            <a:r>
              <a:rPr lang="en-US" sz="1300" spc="65" dirty="0">
                <a:solidFill>
                  <a:srgbClr val="070707"/>
                </a:solidFill>
                <a:latin typeface="+mj-lt"/>
                <a:cs typeface="Arial"/>
              </a:rPr>
              <a:t> that help individuals and families take control of their well-being.</a:t>
            </a:r>
            <a:endParaRPr sz="1300" dirty="0">
              <a:latin typeface="+mj-lt"/>
              <a:cs typeface="Arial"/>
            </a:endParaRPr>
          </a:p>
        </p:txBody>
      </p:sp>
      <p:sp>
        <p:nvSpPr>
          <p:cNvPr id="6" name="Title 1">
            <a:extLst>
              <a:ext uri="{FF2B5EF4-FFF2-40B4-BE49-F238E27FC236}">
                <a16:creationId xmlns:a16="http://schemas.microsoft.com/office/drawing/2014/main" id="{A2F15306-C768-553B-0343-2BC877BC80BB}"/>
              </a:ext>
            </a:extLst>
          </p:cNvPr>
          <p:cNvSpPr>
            <a:spLocks noGrp="1"/>
          </p:cNvSpPr>
          <p:nvPr>
            <p:ph type="title"/>
          </p:nvPr>
        </p:nvSpPr>
        <p:spPr>
          <a:xfrm>
            <a:off x="5463802" y="224943"/>
            <a:ext cx="5898859"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Why </a:t>
            </a:r>
            <a:r>
              <a:rPr lang="en-US" sz="4400" b="1" dirty="0">
                <a:solidFill>
                  <a:srgbClr val="92D050"/>
                </a:solidFill>
                <a:effectLst>
                  <a:outerShdw blurRad="50800" dist="38100" dir="2700000" algn="tl" rotWithShape="0">
                    <a:prstClr val="black">
                      <a:alpha val="40000"/>
                    </a:prstClr>
                  </a:outerShdw>
                </a:effectLst>
                <a:latin typeface="+mn-lt"/>
              </a:rPr>
              <a:t>BeniVita™ </a:t>
            </a:r>
            <a:r>
              <a:rPr lang="en-US" sz="4400" b="1" dirty="0">
                <a:solidFill>
                  <a:srgbClr val="009E93"/>
                </a:solidFill>
                <a:effectLst>
                  <a:outerShdw blurRad="50800" dist="38100" dir="2700000" algn="tl" rotWithShape="0">
                    <a:prstClr val="black">
                      <a:alpha val="40000"/>
                    </a:prstClr>
                  </a:outerShdw>
                </a:effectLst>
                <a:latin typeface="+mn-lt"/>
              </a:rPr>
              <a:t>Exists</a:t>
            </a:r>
            <a:endParaRPr lang="en-US" dirty="0">
              <a:solidFill>
                <a:srgbClr val="92D050"/>
              </a:solidFill>
              <a:effectLst>
                <a:outerShdw blurRad="50800" dist="38100" dir="2700000" algn="tl" rotWithShape="0">
                  <a:prstClr val="black">
                    <a:alpha val="40000"/>
                  </a:prstClr>
                </a:outerShdw>
              </a:effectLst>
              <a:latin typeface="+mn-lt"/>
            </a:endParaRPr>
          </a:p>
        </p:txBody>
      </p:sp>
      <p:pic>
        <p:nvPicPr>
          <p:cNvPr id="4" name="Picture 3">
            <a:extLst>
              <a:ext uri="{FF2B5EF4-FFF2-40B4-BE49-F238E27FC236}">
                <a16:creationId xmlns:a16="http://schemas.microsoft.com/office/drawing/2014/main" id="{FC36D310-8333-41C1-2D7B-649A7FFCA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9" y="5994401"/>
            <a:ext cx="1736170" cy="1157447"/>
          </a:xfrm>
          <a:prstGeom prst="rect">
            <a:avLst/>
          </a:prstGeom>
        </p:spPr>
      </p:pic>
      <p:pic>
        <p:nvPicPr>
          <p:cNvPr id="8" name="Picture 7">
            <a:extLst>
              <a:ext uri="{FF2B5EF4-FFF2-40B4-BE49-F238E27FC236}">
                <a16:creationId xmlns:a16="http://schemas.microsoft.com/office/drawing/2014/main" id="{10A0CB98-DFC2-6FA6-5419-0C84351534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5" y="0"/>
            <a:ext cx="3996267" cy="5994401"/>
          </a:xfrm>
          <a:prstGeom prst="rect">
            <a:avLst/>
          </a:prstGeom>
        </p:spPr>
      </p:pic>
      <p:pic>
        <p:nvPicPr>
          <p:cNvPr id="2" name="Picture 1">
            <a:extLst>
              <a:ext uri="{FF2B5EF4-FFF2-40B4-BE49-F238E27FC236}">
                <a16:creationId xmlns:a16="http://schemas.microsoft.com/office/drawing/2014/main" id="{5FB0668B-8753-7DA1-D546-702D33BDFA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6780" y="137773"/>
            <a:ext cx="1057022" cy="1044389"/>
          </a:xfrm>
          <a:prstGeom prst="rect">
            <a:avLst/>
          </a:prstGeom>
        </p:spPr>
      </p:pic>
    </p:spTree>
    <p:extLst>
      <p:ext uri="{BB962C8B-B14F-4D97-AF65-F5344CB8AC3E}">
        <p14:creationId xmlns:p14="http://schemas.microsoft.com/office/powerpoint/2010/main" val="219305013"/>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C6DAF-416B-CFCA-220A-C80E38024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06648-5F1E-9245-9B1C-A7D1920A8657}"/>
              </a:ext>
            </a:extLst>
          </p:cNvPr>
          <p:cNvSpPr>
            <a:spLocks noGrp="1"/>
          </p:cNvSpPr>
          <p:nvPr>
            <p:ph type="title"/>
          </p:nvPr>
        </p:nvSpPr>
        <p:spPr>
          <a:xfrm>
            <a:off x="1640156" y="555187"/>
            <a:ext cx="8911687" cy="870048"/>
          </a:xfrm>
        </p:spPr>
        <p:txBody>
          <a:bodyPr>
            <a:normAutofit/>
          </a:bodyPr>
          <a:lstStyle/>
          <a:p>
            <a:pPr algn="ctr"/>
            <a:r>
              <a:rPr lang="en-US" b="1" dirty="0">
                <a:solidFill>
                  <a:srgbClr val="92D050"/>
                </a:solidFill>
                <a:effectLst>
                  <a:outerShdw blurRad="50800" dist="38100" dir="2700000" algn="tl" rotWithShape="0">
                    <a:prstClr val="black">
                      <a:alpha val="40000"/>
                    </a:prstClr>
                  </a:outerShdw>
                </a:effectLst>
              </a:rPr>
              <a:t>BeniVita™ </a:t>
            </a:r>
            <a:r>
              <a:rPr lang="en-US" b="1" dirty="0">
                <a:solidFill>
                  <a:srgbClr val="009E93"/>
                </a:solidFill>
                <a:effectLst>
                  <a:outerShdw blurRad="50800" dist="38100" dir="2700000" algn="tl" rotWithShape="0">
                    <a:prstClr val="black">
                      <a:alpha val="40000"/>
                    </a:prstClr>
                  </a:outerShdw>
                </a:effectLst>
              </a:rPr>
              <a:t>Plans</a:t>
            </a:r>
            <a:endParaRPr lang="en-US" dirty="0">
              <a:effectLst>
                <a:outerShdw blurRad="50800" dist="38100" dir="2700000" algn="tl" rotWithShape="0">
                  <a:prstClr val="black">
                    <a:alpha val="40000"/>
                  </a:prstClr>
                </a:outerShdw>
              </a:effectLst>
              <a:latin typeface="+mn-lt"/>
            </a:endParaRPr>
          </a:p>
        </p:txBody>
      </p:sp>
      <p:grpSp>
        <p:nvGrpSpPr>
          <p:cNvPr id="63" name="Group 62">
            <a:extLst>
              <a:ext uri="{FF2B5EF4-FFF2-40B4-BE49-F238E27FC236}">
                <a16:creationId xmlns:a16="http://schemas.microsoft.com/office/drawing/2014/main" id="{FE6914CE-4007-7F44-6FCE-525BCC6B6632}"/>
              </a:ext>
            </a:extLst>
          </p:cNvPr>
          <p:cNvGrpSpPr/>
          <p:nvPr/>
        </p:nvGrpSpPr>
        <p:grpSpPr>
          <a:xfrm>
            <a:off x="385019" y="847979"/>
            <a:ext cx="3955742" cy="2912902"/>
            <a:chOff x="827656" y="1425235"/>
            <a:chExt cx="3160172" cy="2373002"/>
          </a:xfrm>
        </p:grpSpPr>
        <p:grpSp>
          <p:nvGrpSpPr>
            <p:cNvPr id="41" name="Group 40">
              <a:extLst>
                <a:ext uri="{FF2B5EF4-FFF2-40B4-BE49-F238E27FC236}">
                  <a16:creationId xmlns:a16="http://schemas.microsoft.com/office/drawing/2014/main" id="{DB2E36B5-850D-922A-B12A-E1AEF5126A3A}"/>
                </a:ext>
              </a:extLst>
            </p:cNvPr>
            <p:cNvGrpSpPr/>
            <p:nvPr/>
          </p:nvGrpSpPr>
          <p:grpSpPr>
            <a:xfrm>
              <a:off x="962235" y="1425235"/>
              <a:ext cx="3025593" cy="1831920"/>
              <a:chOff x="1528238" y="1371217"/>
              <a:chExt cx="3025593" cy="1831920"/>
            </a:xfrm>
          </p:grpSpPr>
          <p:sp>
            <p:nvSpPr>
              <p:cNvPr id="8" name="Oval 7">
                <a:extLst>
                  <a:ext uri="{FF2B5EF4-FFF2-40B4-BE49-F238E27FC236}">
                    <a16:creationId xmlns:a16="http://schemas.microsoft.com/office/drawing/2014/main" id="{7108DE37-CD6F-52BD-287A-E0C3ACF91273}"/>
                  </a:ext>
                </a:extLst>
              </p:cNvPr>
              <p:cNvSpPr>
                <a:spLocks noChangeAspect="1"/>
              </p:cNvSpPr>
              <p:nvPr/>
            </p:nvSpPr>
            <p:spPr>
              <a:xfrm>
                <a:off x="2725031" y="1371217"/>
                <a:ext cx="1828800" cy="1828800"/>
              </a:xfrm>
              <a:prstGeom prst="ellipse">
                <a:avLst/>
              </a:prstGeom>
              <a:solidFill>
                <a:srgbClr val="3EC7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pointing at the camera&#10;&#10;AI-generated content may be incorrect.">
                <a:extLst>
                  <a:ext uri="{FF2B5EF4-FFF2-40B4-BE49-F238E27FC236}">
                    <a16:creationId xmlns:a16="http://schemas.microsoft.com/office/drawing/2014/main" id="{1A665C75-8FC7-7AD7-1B12-F6ADAB4C94C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984" r="20866"/>
              <a:stretch>
                <a:fillRect/>
              </a:stretch>
            </p:blipFill>
            <p:spPr>
              <a:xfrm>
                <a:off x="1528238" y="1373807"/>
                <a:ext cx="1828800" cy="1826210"/>
              </a:xfrm>
              <a:prstGeom prst="ellipse">
                <a:avLst/>
              </a:prstGeom>
            </p:spPr>
          </p:pic>
          <p:sp>
            <p:nvSpPr>
              <p:cNvPr id="9" name="Oval 8">
                <a:extLst>
                  <a:ext uri="{FF2B5EF4-FFF2-40B4-BE49-F238E27FC236}">
                    <a16:creationId xmlns:a16="http://schemas.microsoft.com/office/drawing/2014/main" id="{0FC7BB3B-B4ED-4FA8-412D-7E349103C1B1}"/>
                  </a:ext>
                </a:extLst>
              </p:cNvPr>
              <p:cNvSpPr>
                <a:spLocks noChangeAspect="1"/>
              </p:cNvSpPr>
              <p:nvPr/>
            </p:nvSpPr>
            <p:spPr>
              <a:xfrm>
                <a:off x="1537176" y="1374337"/>
                <a:ext cx="1828800" cy="1828800"/>
              </a:xfrm>
              <a:prstGeom prst="ellipse">
                <a:avLst/>
              </a:prstGeom>
              <a:solidFill>
                <a:srgbClr val="3EC7BC">
                  <a:alpha val="3301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a16="http://schemas.microsoft.com/office/drawing/2014/main" id="{258995B9-39EE-06C2-4C81-89381D1FD6A0}"/>
                </a:ext>
              </a:extLst>
            </p:cNvPr>
            <p:cNvGrpSpPr/>
            <p:nvPr/>
          </p:nvGrpSpPr>
          <p:grpSpPr>
            <a:xfrm>
              <a:off x="827656" y="1949356"/>
              <a:ext cx="3160172" cy="1848881"/>
              <a:chOff x="827656" y="1949356"/>
              <a:chExt cx="3160172" cy="1848881"/>
            </a:xfrm>
          </p:grpSpPr>
          <p:sp>
            <p:nvSpPr>
              <p:cNvPr id="50" name="TextBox 49">
                <a:extLst>
                  <a:ext uri="{FF2B5EF4-FFF2-40B4-BE49-F238E27FC236}">
                    <a16:creationId xmlns:a16="http://schemas.microsoft.com/office/drawing/2014/main" id="{717B9D29-A988-DE65-0758-EA4661FD8083}"/>
                  </a:ext>
                </a:extLst>
              </p:cNvPr>
              <p:cNvSpPr txBox="1"/>
              <p:nvPr/>
            </p:nvSpPr>
            <p:spPr>
              <a:xfrm>
                <a:off x="2761210" y="1949356"/>
                <a:ext cx="1226618" cy="369332"/>
              </a:xfrm>
              <a:prstGeom prst="rect">
                <a:avLst/>
              </a:prstGeom>
              <a:noFill/>
            </p:spPr>
            <p:txBody>
              <a:bodyPr wrap="none" rtlCol="0">
                <a:spAutoFit/>
              </a:bodyPr>
              <a:lstStyle/>
              <a:p>
                <a:r>
                  <a:rPr lang="en-US" b="1" dirty="0">
                    <a:solidFill>
                      <a:schemeClr val="bg1"/>
                    </a:solidFill>
                    <a:effectLst>
                      <a:outerShdw blurRad="50800" dist="38100" dir="2700000" algn="tl" rotWithShape="0">
                        <a:prstClr val="black">
                          <a:alpha val="40000"/>
                        </a:prstClr>
                      </a:outerShdw>
                    </a:effectLst>
                  </a:rPr>
                  <a:t>Essentials</a:t>
                </a:r>
              </a:p>
            </p:txBody>
          </p:sp>
          <p:sp>
            <p:nvSpPr>
              <p:cNvPr id="51" name="TextBox 50">
                <a:extLst>
                  <a:ext uri="{FF2B5EF4-FFF2-40B4-BE49-F238E27FC236}">
                    <a16:creationId xmlns:a16="http://schemas.microsoft.com/office/drawing/2014/main" id="{7F654B1A-E2E7-4E0F-0550-6E68753ADEA2}"/>
                  </a:ext>
                </a:extLst>
              </p:cNvPr>
              <p:cNvSpPr txBox="1"/>
              <p:nvPr/>
            </p:nvSpPr>
            <p:spPr>
              <a:xfrm>
                <a:off x="827656" y="3271702"/>
                <a:ext cx="2889314" cy="526535"/>
              </a:xfrm>
              <a:prstGeom prst="rect">
                <a:avLst/>
              </a:prstGeom>
              <a:noFill/>
            </p:spPr>
            <p:txBody>
              <a:bodyPr wrap="none" rtlCol="0">
                <a:spAutoFit/>
              </a:bodyPr>
              <a:lstStyle/>
              <a:p>
                <a:pPr algn="ctr"/>
                <a:r>
                  <a:rPr lang="en-US" b="1" dirty="0">
                    <a:solidFill>
                      <a:srgbClr val="FF0000"/>
                    </a:solidFill>
                    <a:effectLst>
                      <a:outerShdw blurRad="50800" dist="38100" dir="2700000" algn="tl" rotWithShape="0">
                        <a:prstClr val="black">
                          <a:alpha val="40000"/>
                        </a:prstClr>
                      </a:outerShdw>
                    </a:effectLst>
                  </a:rPr>
                  <a:t>Individual - $69.95</a:t>
                </a:r>
              </a:p>
              <a:p>
                <a:pPr algn="ctr"/>
                <a:r>
                  <a:rPr lang="en-US" b="1" dirty="0">
                    <a:solidFill>
                      <a:srgbClr val="FF0000"/>
                    </a:solidFill>
                    <a:effectLst>
                      <a:outerShdw blurRad="50800" dist="38100" dir="2700000" algn="tl" rotWithShape="0">
                        <a:prstClr val="black">
                          <a:alpha val="40000"/>
                        </a:prstClr>
                      </a:outerShdw>
                    </a:effectLst>
                  </a:rPr>
                  <a:t>Monthly Recurring Subscription</a:t>
                </a:r>
              </a:p>
            </p:txBody>
          </p:sp>
        </p:grpSp>
      </p:grpSp>
      <p:grpSp>
        <p:nvGrpSpPr>
          <p:cNvPr id="62" name="Group 61">
            <a:extLst>
              <a:ext uri="{FF2B5EF4-FFF2-40B4-BE49-F238E27FC236}">
                <a16:creationId xmlns:a16="http://schemas.microsoft.com/office/drawing/2014/main" id="{379D837B-28BF-3C57-6295-783577E03C87}"/>
              </a:ext>
            </a:extLst>
          </p:cNvPr>
          <p:cNvGrpSpPr/>
          <p:nvPr/>
        </p:nvGrpSpPr>
        <p:grpSpPr>
          <a:xfrm>
            <a:off x="4027577" y="3007964"/>
            <a:ext cx="4303058" cy="3247963"/>
            <a:chOff x="8410890" y="1465138"/>
            <a:chExt cx="2930058" cy="2246452"/>
          </a:xfrm>
        </p:grpSpPr>
        <p:grpSp>
          <p:nvGrpSpPr>
            <p:cNvPr id="49" name="Group 48">
              <a:extLst>
                <a:ext uri="{FF2B5EF4-FFF2-40B4-BE49-F238E27FC236}">
                  <a16:creationId xmlns:a16="http://schemas.microsoft.com/office/drawing/2014/main" id="{8BB857B6-A7B0-0277-78C4-7E5409F3ECD5}"/>
                </a:ext>
              </a:extLst>
            </p:cNvPr>
            <p:cNvGrpSpPr/>
            <p:nvPr/>
          </p:nvGrpSpPr>
          <p:grpSpPr>
            <a:xfrm>
              <a:off x="8410890" y="1465138"/>
              <a:ext cx="2930058" cy="1836733"/>
              <a:chOff x="8527247" y="1179883"/>
              <a:chExt cx="2930058" cy="1836733"/>
            </a:xfrm>
          </p:grpSpPr>
          <p:sp>
            <p:nvSpPr>
              <p:cNvPr id="38" name="Oval 37">
                <a:extLst>
                  <a:ext uri="{FF2B5EF4-FFF2-40B4-BE49-F238E27FC236}">
                    <a16:creationId xmlns:a16="http://schemas.microsoft.com/office/drawing/2014/main" id="{8D742086-4E47-A468-3C4B-46159A43E9AB}"/>
                  </a:ext>
                </a:extLst>
              </p:cNvPr>
              <p:cNvSpPr>
                <a:spLocks noChangeAspect="1"/>
              </p:cNvSpPr>
              <p:nvPr/>
            </p:nvSpPr>
            <p:spPr>
              <a:xfrm>
                <a:off x="9628505" y="1187816"/>
                <a:ext cx="1828800" cy="1828800"/>
              </a:xfrm>
              <a:prstGeom prst="ellipse">
                <a:avLst/>
              </a:prstGeom>
              <a:solidFill>
                <a:srgbClr val="3EC7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person and person hugging a couple of children&#10;&#10;AI-generated content may be incorrect.">
                <a:extLst>
                  <a:ext uri="{FF2B5EF4-FFF2-40B4-BE49-F238E27FC236}">
                    <a16:creationId xmlns:a16="http://schemas.microsoft.com/office/drawing/2014/main" id="{4E00CE69-5839-D393-8784-27CFAF8ACB5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7724" r="14342"/>
              <a:stretch>
                <a:fillRect/>
              </a:stretch>
            </p:blipFill>
            <p:spPr>
              <a:xfrm>
                <a:off x="8551516" y="1214330"/>
                <a:ext cx="1828800" cy="1796930"/>
              </a:xfrm>
              <a:prstGeom prst="ellipse">
                <a:avLst/>
              </a:prstGeom>
            </p:spPr>
          </p:pic>
          <p:sp>
            <p:nvSpPr>
              <p:cNvPr id="40" name="Oval 39">
                <a:extLst>
                  <a:ext uri="{FF2B5EF4-FFF2-40B4-BE49-F238E27FC236}">
                    <a16:creationId xmlns:a16="http://schemas.microsoft.com/office/drawing/2014/main" id="{56B4AB12-A440-58A3-F24E-6F8B06F060BE}"/>
                  </a:ext>
                </a:extLst>
              </p:cNvPr>
              <p:cNvSpPr>
                <a:spLocks noChangeAspect="1"/>
              </p:cNvSpPr>
              <p:nvPr/>
            </p:nvSpPr>
            <p:spPr>
              <a:xfrm>
                <a:off x="8527247" y="1179883"/>
                <a:ext cx="1828800" cy="1828800"/>
              </a:xfrm>
              <a:prstGeom prst="ellipse">
                <a:avLst/>
              </a:prstGeom>
              <a:solidFill>
                <a:srgbClr val="3EC7BC">
                  <a:alpha val="3301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56">
              <a:extLst>
                <a:ext uri="{FF2B5EF4-FFF2-40B4-BE49-F238E27FC236}">
                  <a16:creationId xmlns:a16="http://schemas.microsoft.com/office/drawing/2014/main" id="{FF228F66-1B12-B43B-7302-7A0735267E15}"/>
                </a:ext>
              </a:extLst>
            </p:cNvPr>
            <p:cNvGrpSpPr/>
            <p:nvPr/>
          </p:nvGrpSpPr>
          <p:grpSpPr>
            <a:xfrm>
              <a:off x="8925794" y="1980410"/>
              <a:ext cx="2342854" cy="1731180"/>
              <a:chOff x="1455127" y="1962193"/>
              <a:chExt cx="2342854" cy="1731180"/>
            </a:xfrm>
          </p:grpSpPr>
          <p:sp>
            <p:nvSpPr>
              <p:cNvPr id="58" name="TextBox 57">
                <a:extLst>
                  <a:ext uri="{FF2B5EF4-FFF2-40B4-BE49-F238E27FC236}">
                    <a16:creationId xmlns:a16="http://schemas.microsoft.com/office/drawing/2014/main" id="{22159D5E-D8FF-3E97-AED8-47ED3270BB5E}"/>
                  </a:ext>
                </a:extLst>
              </p:cNvPr>
              <p:cNvSpPr txBox="1"/>
              <p:nvPr/>
            </p:nvSpPr>
            <p:spPr>
              <a:xfrm>
                <a:off x="2852104" y="1962193"/>
                <a:ext cx="910827" cy="369332"/>
              </a:xfrm>
              <a:prstGeom prst="rect">
                <a:avLst/>
              </a:prstGeom>
              <a:noFill/>
            </p:spPr>
            <p:txBody>
              <a:bodyPr wrap="none" rtlCol="0">
                <a:spAutoFit/>
              </a:bodyPr>
              <a:lstStyle/>
              <a:p>
                <a:r>
                  <a:rPr lang="en-US" b="1" dirty="0">
                    <a:solidFill>
                      <a:schemeClr val="bg1"/>
                    </a:solidFill>
                    <a:effectLst>
                      <a:outerShdw blurRad="50800" dist="38100" dir="2700000" algn="tl" rotWithShape="0">
                        <a:prstClr val="black">
                          <a:alpha val="40000"/>
                        </a:prstClr>
                      </a:outerShdw>
                    </a:effectLst>
                  </a:rPr>
                  <a:t>Family</a:t>
                </a:r>
              </a:p>
            </p:txBody>
          </p:sp>
          <p:sp>
            <p:nvSpPr>
              <p:cNvPr id="60" name="TextBox 59">
                <a:extLst>
                  <a:ext uri="{FF2B5EF4-FFF2-40B4-BE49-F238E27FC236}">
                    <a16:creationId xmlns:a16="http://schemas.microsoft.com/office/drawing/2014/main" id="{96A718D4-8D11-CB1E-6388-7DD7A94434D6}"/>
                  </a:ext>
                </a:extLst>
              </p:cNvPr>
              <p:cNvSpPr txBox="1"/>
              <p:nvPr/>
            </p:nvSpPr>
            <p:spPr>
              <a:xfrm>
                <a:off x="1455127" y="3302235"/>
                <a:ext cx="2342854" cy="391138"/>
              </a:xfrm>
              <a:prstGeom prst="rect">
                <a:avLst/>
              </a:prstGeom>
              <a:noFill/>
            </p:spPr>
            <p:txBody>
              <a:bodyPr wrap="none" rtlCol="0">
                <a:spAutoFit/>
              </a:bodyPr>
              <a:lstStyle/>
              <a:p>
                <a:pPr algn="ctr"/>
                <a:r>
                  <a:rPr lang="en-US" b="1" dirty="0">
                    <a:solidFill>
                      <a:srgbClr val="FF0000"/>
                    </a:solidFill>
                    <a:effectLst>
                      <a:outerShdw blurRad="50800" dist="38100" dir="2700000" algn="tl" rotWithShape="0">
                        <a:prstClr val="black">
                          <a:alpha val="40000"/>
                        </a:prstClr>
                      </a:outerShdw>
                    </a:effectLst>
                  </a:rPr>
                  <a:t>Family (5) - $89.95</a:t>
                </a:r>
              </a:p>
              <a:p>
                <a:pPr algn="ctr"/>
                <a:r>
                  <a:rPr lang="en-US" b="1" dirty="0">
                    <a:solidFill>
                      <a:srgbClr val="FF0000"/>
                    </a:solidFill>
                    <a:effectLst>
                      <a:outerShdw blurRad="50800" dist="38100" dir="2700000" algn="tl" rotWithShape="0">
                        <a:prstClr val="black">
                          <a:alpha val="40000"/>
                        </a:prstClr>
                      </a:outerShdw>
                    </a:effectLst>
                  </a:rPr>
                  <a:t>Monthly Recurring Subscription</a:t>
                </a:r>
              </a:p>
            </p:txBody>
          </p:sp>
        </p:grpSp>
      </p:grpSp>
      <p:grpSp>
        <p:nvGrpSpPr>
          <p:cNvPr id="3" name="Group 2">
            <a:extLst>
              <a:ext uri="{FF2B5EF4-FFF2-40B4-BE49-F238E27FC236}">
                <a16:creationId xmlns:a16="http://schemas.microsoft.com/office/drawing/2014/main" id="{C7AC6B84-F417-D1B6-21DC-56054778D8F0}"/>
              </a:ext>
            </a:extLst>
          </p:cNvPr>
          <p:cNvGrpSpPr/>
          <p:nvPr/>
        </p:nvGrpSpPr>
        <p:grpSpPr>
          <a:xfrm>
            <a:off x="8108105" y="743214"/>
            <a:ext cx="3940774" cy="3009741"/>
            <a:chOff x="4411460" y="1425990"/>
            <a:chExt cx="3229298" cy="2473499"/>
          </a:xfrm>
        </p:grpSpPr>
        <p:grpSp>
          <p:nvGrpSpPr>
            <p:cNvPr id="4" name="Group 3">
              <a:extLst>
                <a:ext uri="{FF2B5EF4-FFF2-40B4-BE49-F238E27FC236}">
                  <a16:creationId xmlns:a16="http://schemas.microsoft.com/office/drawing/2014/main" id="{4352886E-1794-3D0C-35E3-2D4CE45D4D0E}"/>
                </a:ext>
              </a:extLst>
            </p:cNvPr>
            <p:cNvGrpSpPr/>
            <p:nvPr/>
          </p:nvGrpSpPr>
          <p:grpSpPr>
            <a:xfrm>
              <a:off x="4411460" y="1425990"/>
              <a:ext cx="3229298" cy="1843919"/>
              <a:chOff x="4561247" y="79186"/>
              <a:chExt cx="3229298" cy="1843919"/>
            </a:xfrm>
          </p:grpSpPr>
          <p:sp>
            <p:nvSpPr>
              <p:cNvPr id="13" name="Oval 12">
                <a:extLst>
                  <a:ext uri="{FF2B5EF4-FFF2-40B4-BE49-F238E27FC236}">
                    <a16:creationId xmlns:a16="http://schemas.microsoft.com/office/drawing/2014/main" id="{5E0B2B09-9165-ED04-69D5-7EE8C071C514}"/>
                  </a:ext>
                </a:extLst>
              </p:cNvPr>
              <p:cNvSpPr>
                <a:spLocks noChangeAspect="1"/>
              </p:cNvSpPr>
              <p:nvPr/>
            </p:nvSpPr>
            <p:spPr>
              <a:xfrm>
                <a:off x="5961745" y="79186"/>
                <a:ext cx="1828800" cy="1828800"/>
              </a:xfrm>
              <a:prstGeom prst="ellipse">
                <a:avLst/>
              </a:prstGeom>
              <a:solidFill>
                <a:srgbClr val="3EC7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erson and person hugging in a field of tall grass&#10;&#10;AI-generated content may be incorrect.">
                <a:extLst>
                  <a:ext uri="{FF2B5EF4-FFF2-40B4-BE49-F238E27FC236}">
                    <a16:creationId xmlns:a16="http://schemas.microsoft.com/office/drawing/2014/main" id="{8CCCA6E7-EDB4-BD8A-9FD0-36C87451591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7808" r="29147" b="28962"/>
              <a:stretch>
                <a:fillRect/>
              </a:stretch>
            </p:blipFill>
            <p:spPr>
              <a:xfrm>
                <a:off x="4561247" y="79186"/>
                <a:ext cx="1820756" cy="1828800"/>
              </a:xfrm>
              <a:prstGeom prst="ellipse">
                <a:avLst/>
              </a:prstGeom>
            </p:spPr>
          </p:pic>
          <p:sp>
            <p:nvSpPr>
              <p:cNvPr id="16" name="Oval 15">
                <a:extLst>
                  <a:ext uri="{FF2B5EF4-FFF2-40B4-BE49-F238E27FC236}">
                    <a16:creationId xmlns:a16="http://schemas.microsoft.com/office/drawing/2014/main" id="{C5D784AE-FD12-AA88-B434-F48F97B91B31}"/>
                  </a:ext>
                </a:extLst>
              </p:cNvPr>
              <p:cNvSpPr>
                <a:spLocks noChangeAspect="1"/>
              </p:cNvSpPr>
              <p:nvPr/>
            </p:nvSpPr>
            <p:spPr>
              <a:xfrm>
                <a:off x="4561247" y="94305"/>
                <a:ext cx="1828800" cy="1828800"/>
              </a:xfrm>
              <a:prstGeom prst="ellipse">
                <a:avLst/>
              </a:prstGeom>
              <a:solidFill>
                <a:srgbClr val="3EC7BC">
                  <a:alpha val="3301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a:extLst>
                <a:ext uri="{FF2B5EF4-FFF2-40B4-BE49-F238E27FC236}">
                  <a16:creationId xmlns:a16="http://schemas.microsoft.com/office/drawing/2014/main" id="{6A1FE78F-9FEF-48FA-B308-EF29EF291457}"/>
                </a:ext>
              </a:extLst>
            </p:cNvPr>
            <p:cNvGrpSpPr/>
            <p:nvPr/>
          </p:nvGrpSpPr>
          <p:grpSpPr>
            <a:xfrm>
              <a:off x="4636881" y="2065215"/>
              <a:ext cx="2963730" cy="1834274"/>
              <a:chOff x="1082451" y="2069815"/>
              <a:chExt cx="2963730" cy="1834274"/>
            </a:xfrm>
          </p:grpSpPr>
          <p:sp>
            <p:nvSpPr>
              <p:cNvPr id="6" name="TextBox 5">
                <a:extLst>
                  <a:ext uri="{FF2B5EF4-FFF2-40B4-BE49-F238E27FC236}">
                    <a16:creationId xmlns:a16="http://schemas.microsoft.com/office/drawing/2014/main" id="{2E8A9D55-7F79-C345-684B-D5157B91B9F5}"/>
                  </a:ext>
                </a:extLst>
              </p:cNvPr>
              <p:cNvSpPr txBox="1"/>
              <p:nvPr/>
            </p:nvSpPr>
            <p:spPr>
              <a:xfrm>
                <a:off x="3070062" y="2069815"/>
                <a:ext cx="609462" cy="369332"/>
              </a:xfrm>
              <a:prstGeom prst="rect">
                <a:avLst/>
              </a:prstGeom>
              <a:noFill/>
            </p:spPr>
            <p:txBody>
              <a:bodyPr wrap="none" rtlCol="0">
                <a:spAutoFit/>
              </a:bodyPr>
              <a:lstStyle/>
              <a:p>
                <a:r>
                  <a:rPr lang="en-US" b="1" dirty="0">
                    <a:solidFill>
                      <a:schemeClr val="bg1"/>
                    </a:solidFill>
                    <a:effectLst>
                      <a:outerShdw blurRad="50800" dist="38100" dir="2700000" algn="tl" rotWithShape="0">
                        <a:prstClr val="black">
                          <a:alpha val="40000"/>
                        </a:prstClr>
                      </a:outerShdw>
                    </a:effectLst>
                  </a:rPr>
                  <a:t>Plus</a:t>
                </a:r>
              </a:p>
            </p:txBody>
          </p:sp>
          <p:sp>
            <p:nvSpPr>
              <p:cNvPr id="12" name="TextBox 11">
                <a:extLst>
                  <a:ext uri="{FF2B5EF4-FFF2-40B4-BE49-F238E27FC236}">
                    <a16:creationId xmlns:a16="http://schemas.microsoft.com/office/drawing/2014/main" id="{AC913A4B-D60D-8A81-2DE1-49D08A8D4133}"/>
                  </a:ext>
                </a:extLst>
              </p:cNvPr>
              <p:cNvSpPr txBox="1"/>
              <p:nvPr/>
            </p:nvSpPr>
            <p:spPr>
              <a:xfrm>
                <a:off x="1082451" y="3372914"/>
                <a:ext cx="2963730" cy="531175"/>
              </a:xfrm>
              <a:prstGeom prst="rect">
                <a:avLst/>
              </a:prstGeom>
              <a:noFill/>
            </p:spPr>
            <p:txBody>
              <a:bodyPr wrap="none" rtlCol="0">
                <a:spAutoFit/>
              </a:bodyPr>
              <a:lstStyle/>
              <a:p>
                <a:pPr algn="ctr"/>
                <a:r>
                  <a:rPr lang="en-US" b="1" dirty="0">
                    <a:solidFill>
                      <a:srgbClr val="FF0000"/>
                    </a:solidFill>
                    <a:effectLst>
                      <a:outerShdw blurRad="50800" dist="38100" dir="2700000" algn="tl" rotWithShape="0">
                        <a:prstClr val="black">
                          <a:alpha val="40000"/>
                        </a:prstClr>
                      </a:outerShdw>
                    </a:effectLst>
                  </a:rPr>
                  <a:t>Couples (2) - $79.95</a:t>
                </a:r>
              </a:p>
              <a:p>
                <a:pPr algn="ctr"/>
                <a:r>
                  <a:rPr lang="en-US" b="1" dirty="0">
                    <a:solidFill>
                      <a:srgbClr val="FF0000"/>
                    </a:solidFill>
                    <a:effectLst>
                      <a:outerShdw blurRad="50800" dist="38100" dir="2700000" algn="tl" rotWithShape="0">
                        <a:prstClr val="black">
                          <a:alpha val="40000"/>
                        </a:prstClr>
                      </a:outerShdw>
                    </a:effectLst>
                  </a:rPr>
                  <a:t>Monthly Recurring Subscription</a:t>
                </a:r>
              </a:p>
            </p:txBody>
          </p:sp>
        </p:grpSp>
      </p:grpSp>
      <p:pic>
        <p:nvPicPr>
          <p:cNvPr id="10" name="Picture 9">
            <a:extLst>
              <a:ext uri="{FF2B5EF4-FFF2-40B4-BE49-F238E27FC236}">
                <a16:creationId xmlns:a16="http://schemas.microsoft.com/office/drawing/2014/main" id="{116CDCE3-EB9B-79E8-6D2A-5173B040E7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34749" y="5525511"/>
            <a:ext cx="2504587" cy="1669725"/>
          </a:xfrm>
          <a:prstGeom prst="rect">
            <a:avLst/>
          </a:prstGeom>
        </p:spPr>
      </p:pic>
      <p:pic>
        <p:nvPicPr>
          <p:cNvPr id="23" name="Picture 22">
            <a:extLst>
              <a:ext uri="{FF2B5EF4-FFF2-40B4-BE49-F238E27FC236}">
                <a16:creationId xmlns:a16="http://schemas.microsoft.com/office/drawing/2014/main" id="{0190DB18-DBFB-4DA2-2C6C-84AA75F8193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00445" y="1134493"/>
            <a:ext cx="1981777" cy="1958090"/>
          </a:xfrm>
          <a:prstGeom prst="rect">
            <a:avLst/>
          </a:prstGeom>
        </p:spPr>
      </p:pic>
    </p:spTree>
    <p:extLst>
      <p:ext uri="{BB962C8B-B14F-4D97-AF65-F5344CB8AC3E}">
        <p14:creationId xmlns:p14="http://schemas.microsoft.com/office/powerpoint/2010/main" val="4102099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C6DAF-416B-CFCA-220A-C80E38024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06648-5F1E-9245-9B1C-A7D1920A8657}"/>
              </a:ext>
            </a:extLst>
          </p:cNvPr>
          <p:cNvSpPr>
            <a:spLocks noGrp="1"/>
          </p:cNvSpPr>
          <p:nvPr>
            <p:ph type="title"/>
          </p:nvPr>
        </p:nvSpPr>
        <p:spPr>
          <a:xfrm>
            <a:off x="0" y="235439"/>
            <a:ext cx="12192000" cy="870048"/>
          </a:xfrm>
        </p:spPr>
        <p:txBody>
          <a:bodyPr>
            <a:noAutofit/>
          </a:bodyPr>
          <a:lstStyle/>
          <a:p>
            <a:pPr algn="ctr"/>
            <a:r>
              <a:rPr lang="en-US" sz="2700" b="1" dirty="0">
                <a:solidFill>
                  <a:srgbClr val="92D050"/>
                </a:solidFill>
                <a:effectLst>
                  <a:outerShdw blurRad="50800" dist="38100" dir="2700000" algn="tl" rotWithShape="0">
                    <a:prstClr val="black">
                      <a:alpha val="40000"/>
                    </a:prstClr>
                  </a:outerShdw>
                </a:effectLst>
              </a:rPr>
              <a:t>Tier 1: </a:t>
            </a:r>
            <a:r>
              <a:rPr lang="en-US" sz="2700" b="1" dirty="0">
                <a:solidFill>
                  <a:srgbClr val="009E93"/>
                </a:solidFill>
                <a:effectLst>
                  <a:outerShdw blurRad="50800" dist="38100" dir="2700000" algn="tl" rotWithShape="0">
                    <a:prstClr val="black">
                      <a:alpha val="40000"/>
                    </a:prstClr>
                  </a:outerShdw>
                </a:effectLst>
              </a:rPr>
              <a:t>Services Included with Subscription at</a:t>
            </a:r>
            <a:br>
              <a:rPr lang="en-US" sz="2700" b="1" dirty="0">
                <a:solidFill>
                  <a:srgbClr val="009E93"/>
                </a:solidFill>
                <a:effectLst>
                  <a:outerShdw blurRad="50800" dist="38100" dir="2700000" algn="tl" rotWithShape="0">
                    <a:prstClr val="black">
                      <a:alpha val="40000"/>
                    </a:prstClr>
                  </a:outerShdw>
                </a:effectLst>
              </a:rPr>
            </a:br>
            <a:r>
              <a:rPr lang="en-US" sz="2700" b="1" u="sng" dirty="0">
                <a:solidFill>
                  <a:srgbClr val="009E93"/>
                </a:solidFill>
                <a:effectLst>
                  <a:outerShdw blurRad="50800" dist="38100" dir="2700000" algn="tl" rotWithShape="0">
                    <a:prstClr val="black">
                      <a:alpha val="40000"/>
                    </a:prstClr>
                  </a:outerShdw>
                </a:effectLst>
              </a:rPr>
              <a:t>No Extra Cost </a:t>
            </a:r>
            <a:endParaRPr lang="en-US" sz="2700" u="sng" dirty="0">
              <a:effectLst>
                <a:outerShdw blurRad="50800" dist="38100" dir="2700000" algn="tl" rotWithShape="0">
                  <a:prstClr val="black">
                    <a:alpha val="40000"/>
                  </a:prstClr>
                </a:outerShdw>
              </a:effectLst>
            </a:endParaRPr>
          </a:p>
        </p:txBody>
      </p:sp>
      <p:sp>
        <p:nvSpPr>
          <p:cNvPr id="25" name="TextBox 24">
            <a:extLst>
              <a:ext uri="{FF2B5EF4-FFF2-40B4-BE49-F238E27FC236}">
                <a16:creationId xmlns:a16="http://schemas.microsoft.com/office/drawing/2014/main" id="{1BD9D56B-FF2E-946E-0FF4-D6B71C7FA367}"/>
              </a:ext>
            </a:extLst>
          </p:cNvPr>
          <p:cNvSpPr txBox="1"/>
          <p:nvPr/>
        </p:nvSpPr>
        <p:spPr>
          <a:xfrm>
            <a:off x="653192" y="1107794"/>
            <a:ext cx="3200400" cy="5016758"/>
          </a:xfrm>
          <a:prstGeom prst="rect">
            <a:avLst/>
          </a:prstGeom>
          <a:noFill/>
        </p:spPr>
        <p:txBody>
          <a:bodyPr wrap="square">
            <a:spAutoFit/>
          </a:bodyPr>
          <a:lstStyle/>
          <a:p>
            <a:pPr algn="ctr"/>
            <a:r>
              <a:rPr lang="en-US" sz="2400" b="1" dirty="0">
                <a:solidFill>
                  <a:srgbClr val="FF0000"/>
                </a:solidFill>
                <a:latin typeface="+mj-lt"/>
                <a:ea typeface="+mj-ea"/>
                <a:cs typeface="+mj-cs"/>
              </a:rPr>
              <a:t>Recuro Health </a:t>
            </a:r>
          </a:p>
          <a:p>
            <a:pPr algn="ctr"/>
            <a:r>
              <a:rPr lang="en-US" sz="2400" b="1" dirty="0">
                <a:solidFill>
                  <a:srgbClr val="FF0000"/>
                </a:solidFill>
                <a:latin typeface="+mj-lt"/>
                <a:ea typeface="+mj-ea"/>
                <a:cs typeface="+mj-cs"/>
              </a:rPr>
              <a:t>Complete Care </a:t>
            </a:r>
          </a:p>
          <a:p>
            <a:pPr algn="ctr"/>
            <a:endParaRPr lang="en-US" sz="1600" dirty="0">
              <a:latin typeface="+mj-lt"/>
              <a:ea typeface="+mj-ea"/>
              <a:cs typeface="+mj-cs"/>
            </a:endParaRPr>
          </a:p>
          <a:p>
            <a:pPr algn="ctr"/>
            <a:r>
              <a:rPr lang="en-US" sz="1600" dirty="0">
                <a:latin typeface="+mj-lt"/>
                <a:ea typeface="+mj-ea"/>
                <a:cs typeface="+mj-cs"/>
              </a:rPr>
              <a:t>Members have access to Virtual Primary Care Behavioral Health and Urgent Care from one platform. An integrated care team of board-certified primary care and behavioral health physicians. Genetic testing and health risk assessments provide for a more personalized treatment plan for acute and chronic conditions. If medically necessary, prescriptions can be sent to a member’s preferred pharmacy.</a:t>
            </a:r>
          </a:p>
        </p:txBody>
      </p:sp>
      <p:sp>
        <p:nvSpPr>
          <p:cNvPr id="6" name="Rectangle 3">
            <a:extLst>
              <a:ext uri="{FF2B5EF4-FFF2-40B4-BE49-F238E27FC236}">
                <a16:creationId xmlns:a16="http://schemas.microsoft.com/office/drawing/2014/main" id="{71B87F97-8544-970A-F13C-7307CFDD9091}"/>
              </a:ext>
            </a:extLst>
          </p:cNvPr>
          <p:cNvSpPr>
            <a:spLocks noChangeArrowheads="1"/>
          </p:cNvSpPr>
          <p:nvPr/>
        </p:nvSpPr>
        <p:spPr bwMode="auto">
          <a:xfrm>
            <a:off x="4521025" y="1220904"/>
            <a:ext cx="6950876" cy="5484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58700" numCol="1" anchor="ctr" anchorCtr="0" compatLnSpc="1">
            <a:prstTxWarp prst="textNoShape">
              <a:avLst/>
            </a:prstTxWarp>
            <a:spAutoFit/>
          </a:bodyPr>
          <a:lstStyle/>
          <a:p>
            <a:pPr defTabSz="914400" eaLnBrk="0" fontAlgn="base" hangingPunct="0">
              <a:spcBef>
                <a:spcPct val="0"/>
              </a:spcBef>
              <a:spcAft>
                <a:spcPct val="0"/>
              </a:spcAft>
              <a:buFontTx/>
              <a:buChar char="•"/>
            </a:pPr>
            <a:r>
              <a:rPr lang="en-US" altLang="en-US" sz="2200" b="1" dirty="0">
                <a:solidFill>
                  <a:srgbClr val="FF0000"/>
                </a:solidFill>
                <a:latin typeface="+mj-lt"/>
              </a:rPr>
              <a:t>Virtual Primary Care:</a:t>
            </a:r>
          </a:p>
          <a:p>
            <a:pPr marL="0" marR="0" lvl="0" indent="0" algn="l" defTabSz="914400" rtl="0" eaLnBrk="0" fontAlgn="base" latinLnBrk="0" hangingPunct="0">
              <a:lnSpc>
                <a:spcPct val="100000"/>
              </a:lnSpc>
              <a:spcBef>
                <a:spcPct val="0"/>
              </a:spcBef>
              <a:spcAft>
                <a:spcPct val="0"/>
              </a:spcAft>
              <a:buClrTx/>
              <a:buSzTx/>
              <a:tabLst/>
            </a:pPr>
            <a:r>
              <a:rPr kumimoji="0" lang="en-US" altLang="en-US" sz="1900" b="0" i="0" u="none" strike="noStrike" cap="none" normalizeH="0" baseline="0" dirty="0">
                <a:ln>
                  <a:noFill/>
                </a:ln>
                <a:solidFill>
                  <a:srgbClr val="121212"/>
                </a:solidFill>
                <a:effectLst/>
                <a:latin typeface="+mj-lt"/>
              </a:rPr>
              <a:t>Physicians are available 8 a.m. to 8 p.m. seven days a week</a:t>
            </a:r>
          </a:p>
          <a:p>
            <a:pPr defTabSz="914400" eaLnBrk="0" fontAlgn="base" hangingPunct="0">
              <a:spcBef>
                <a:spcPct val="0"/>
              </a:spcBef>
              <a:spcAft>
                <a:spcPct val="0"/>
              </a:spcAft>
            </a:pPr>
            <a:r>
              <a:rPr lang="en-US" altLang="en-US" sz="1900" b="1" dirty="0">
                <a:solidFill>
                  <a:srgbClr val="121212"/>
                </a:solidFill>
                <a:latin typeface="+mj-lt"/>
              </a:rPr>
              <a:t>Ideal for </a:t>
            </a:r>
            <a:r>
              <a:rPr lang="en-US" sz="1900" b="1" dirty="0">
                <a:latin typeface="+mj-lt"/>
              </a:rPr>
              <a:t>managing chronic conditions like high blood pressure, diabetes, or cholesterol, plus preventive annual checkups</a:t>
            </a:r>
          </a:p>
          <a:p>
            <a:pPr defTabSz="914400" eaLnBrk="0" fontAlgn="base" hangingPunct="0">
              <a:spcBef>
                <a:spcPct val="0"/>
              </a:spcBef>
              <a:spcAft>
                <a:spcPct val="0"/>
              </a:spcAft>
            </a:pPr>
            <a:endParaRPr lang="en-US" sz="800" dirty="0">
              <a:latin typeface="+mj-lt"/>
            </a:endParaRPr>
          </a:p>
          <a:p>
            <a:pPr lvl="0" defTabSz="914400" eaLnBrk="0" fontAlgn="base" hangingPunct="0">
              <a:spcBef>
                <a:spcPct val="0"/>
              </a:spcBef>
              <a:spcAft>
                <a:spcPct val="0"/>
              </a:spcAft>
              <a:buFontTx/>
              <a:buChar char="•"/>
            </a:pPr>
            <a:r>
              <a:rPr lang="en-US" altLang="en-US" sz="2200" b="1" dirty="0">
                <a:solidFill>
                  <a:srgbClr val="FF0000"/>
                </a:solidFill>
                <a:latin typeface="+mj-lt"/>
              </a:rPr>
              <a:t>Urgent Care: </a:t>
            </a:r>
          </a:p>
          <a:p>
            <a:pPr lvl="0" defTabSz="914400" eaLnBrk="0" fontAlgn="base" hangingPunct="0">
              <a:spcBef>
                <a:spcPct val="0"/>
              </a:spcBef>
              <a:spcAft>
                <a:spcPct val="0"/>
              </a:spcAft>
            </a:pPr>
            <a:r>
              <a:rPr lang="en-US" altLang="en-US" sz="1900" dirty="0">
                <a:solidFill>
                  <a:srgbClr val="121212"/>
                </a:solidFill>
                <a:latin typeface="+mj-lt"/>
              </a:rPr>
              <a:t>On-demand care with board-certified doctors for treatment of common acute medical concerns typically in less than 10 minutes</a:t>
            </a:r>
          </a:p>
          <a:p>
            <a:pPr lvl="0" defTabSz="914400" eaLnBrk="0" fontAlgn="base" hangingPunct="0">
              <a:spcBef>
                <a:spcPct val="0"/>
              </a:spcBef>
              <a:spcAft>
                <a:spcPct val="0"/>
              </a:spcAft>
            </a:pPr>
            <a:r>
              <a:rPr lang="en-US" altLang="en-US" sz="1900" b="1" dirty="0">
                <a:solidFill>
                  <a:srgbClr val="121212"/>
                </a:solidFill>
                <a:latin typeface="+mj-lt"/>
              </a:rPr>
              <a:t>Ideal for allergies, sinus infections, ear problems, fever, nausea, pink eye, UTIs and more</a:t>
            </a:r>
            <a:endParaRPr lang="en-US" sz="1900" b="1" dirty="0">
              <a:latin typeface="+mj-lt"/>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800" b="0" i="0" u="none" strike="noStrike" cap="none" normalizeH="0" baseline="0" dirty="0">
              <a:ln>
                <a:noFill/>
              </a:ln>
              <a:solidFill>
                <a:srgbClr val="121212"/>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rgbClr val="FF0000"/>
                </a:solidFill>
                <a:effectLst/>
                <a:latin typeface="+mj-lt"/>
              </a:rPr>
              <a:t>Behavioral Health: </a:t>
            </a:r>
          </a:p>
          <a:p>
            <a:pPr marL="0" marR="0" lvl="0" indent="0" algn="l" defTabSz="914400" rtl="0" eaLnBrk="0" fontAlgn="base" latinLnBrk="0" hangingPunct="0">
              <a:lnSpc>
                <a:spcPct val="100000"/>
              </a:lnSpc>
              <a:spcBef>
                <a:spcPct val="0"/>
              </a:spcBef>
              <a:spcAft>
                <a:spcPct val="0"/>
              </a:spcAft>
              <a:buClrTx/>
              <a:buSzTx/>
              <a:tabLst/>
            </a:pPr>
            <a:r>
              <a:rPr lang="en-US" altLang="en-US" sz="1900" dirty="0">
                <a:solidFill>
                  <a:srgbClr val="121212"/>
                </a:solidFill>
                <a:latin typeface="+mj-lt"/>
              </a:rPr>
              <a:t>M</a:t>
            </a:r>
            <a:r>
              <a:rPr kumimoji="0" lang="en-US" altLang="en-US" sz="1900" b="0" i="0" u="none" strike="noStrike" cap="none" normalizeH="0" baseline="0" dirty="0">
                <a:ln>
                  <a:noFill/>
                </a:ln>
                <a:solidFill>
                  <a:srgbClr val="121212"/>
                </a:solidFill>
                <a:effectLst/>
                <a:latin typeface="+mj-lt"/>
              </a:rPr>
              <a:t>ental health specialists are available for virtual visits typically within 48 hours for conditions such as anxiety, stress, depression, substance abuse, grief, and a wide variety of disorders</a:t>
            </a:r>
          </a:p>
        </p:txBody>
      </p:sp>
      <p:pic>
        <p:nvPicPr>
          <p:cNvPr id="7" name="Picture 6">
            <a:extLst>
              <a:ext uri="{FF2B5EF4-FFF2-40B4-BE49-F238E27FC236}">
                <a16:creationId xmlns:a16="http://schemas.microsoft.com/office/drawing/2014/main" id="{D2CF5304-D56F-9CEF-AE0C-48A18A997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85" y="5968492"/>
            <a:ext cx="1962207" cy="1308138"/>
          </a:xfrm>
          <a:prstGeom prst="rect">
            <a:avLst/>
          </a:prstGeom>
        </p:spPr>
      </p:pic>
      <p:pic>
        <p:nvPicPr>
          <p:cNvPr id="3" name="Picture 2">
            <a:extLst>
              <a:ext uri="{FF2B5EF4-FFF2-40B4-BE49-F238E27FC236}">
                <a16:creationId xmlns:a16="http://schemas.microsoft.com/office/drawing/2014/main" id="{231A1059-46CC-4026-794F-3F0187362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333" y="5445"/>
            <a:ext cx="1057022" cy="1044389"/>
          </a:xfrm>
          <a:prstGeom prst="rect">
            <a:avLst/>
          </a:prstGeom>
        </p:spPr>
      </p:pic>
    </p:spTree>
    <p:extLst>
      <p:ext uri="{BB962C8B-B14F-4D97-AF65-F5344CB8AC3E}">
        <p14:creationId xmlns:p14="http://schemas.microsoft.com/office/powerpoint/2010/main" val="208672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469D4-B724-7D3F-15DD-72AC110EB5E4}"/>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9F6DD328-6812-3AF5-C172-1E19AEAE6C3A}"/>
              </a:ext>
            </a:extLst>
          </p:cNvPr>
          <p:cNvSpPr txBox="1"/>
          <p:nvPr/>
        </p:nvSpPr>
        <p:spPr>
          <a:xfrm>
            <a:off x="720097" y="1027671"/>
            <a:ext cx="3403015" cy="5663089"/>
          </a:xfrm>
          <a:prstGeom prst="rect">
            <a:avLst/>
          </a:prstGeom>
          <a:noFill/>
        </p:spPr>
        <p:txBody>
          <a:bodyPr wrap="square">
            <a:spAutoFit/>
          </a:bodyPr>
          <a:lstStyle/>
          <a:p>
            <a:pPr algn="ctr"/>
            <a:r>
              <a:rPr lang="en-US" sz="2400" b="1" dirty="0" err="1">
                <a:solidFill>
                  <a:srgbClr val="FF0000"/>
                </a:solidFill>
                <a:latin typeface="+mj-lt"/>
                <a:ea typeface="+mj-ea"/>
                <a:cs typeface="+mj-cs"/>
              </a:rPr>
              <a:t>ManifestRX</a:t>
            </a:r>
            <a:endParaRPr lang="en-US" sz="2400" b="1" dirty="0">
              <a:solidFill>
                <a:srgbClr val="FF0000"/>
              </a:solidFill>
              <a:latin typeface="+mj-lt"/>
              <a:ea typeface="+mj-ea"/>
              <a:cs typeface="+mj-cs"/>
            </a:endParaRPr>
          </a:p>
          <a:p>
            <a:pPr algn="ctr"/>
            <a:r>
              <a:rPr lang="en-US" sz="800" b="1" dirty="0">
                <a:solidFill>
                  <a:srgbClr val="FF0000"/>
                </a:solidFill>
                <a:latin typeface="+mj-lt"/>
                <a:ea typeface="+mj-ea"/>
                <a:cs typeface="+mj-cs"/>
              </a:rPr>
              <a:t> </a:t>
            </a:r>
          </a:p>
          <a:p>
            <a:pPr algn="ctr"/>
            <a:r>
              <a:rPr lang="en-US" sz="2000" dirty="0">
                <a:latin typeface="+mj-lt"/>
              </a:rPr>
              <a:t>Did you know that over 1/3 of Americans have skipped filling a prescription because of its cost? Now, you can access hundreds of  maintenance medications through home delivery and 70+ urgent care medications at local pharmacies for free. </a:t>
            </a:r>
            <a:r>
              <a:rPr lang="en-US" sz="2000" dirty="0" err="1">
                <a:latin typeface="+mj-lt"/>
              </a:rPr>
              <a:t>ManifestRx</a:t>
            </a:r>
            <a:r>
              <a:rPr lang="en-US" sz="2000" dirty="0">
                <a:latin typeface="+mj-lt"/>
              </a:rPr>
              <a:t> removes the guesswork out of medication costs by ensuring you pay the lowest price possible: </a:t>
            </a:r>
            <a:r>
              <a:rPr lang="en-US" sz="2000" b="1" u="sng" dirty="0">
                <a:latin typeface="+mj-lt"/>
              </a:rPr>
              <a:t>$0 </a:t>
            </a:r>
          </a:p>
        </p:txBody>
      </p:sp>
      <p:sp>
        <p:nvSpPr>
          <p:cNvPr id="6" name="Rectangle 3">
            <a:extLst>
              <a:ext uri="{FF2B5EF4-FFF2-40B4-BE49-F238E27FC236}">
                <a16:creationId xmlns:a16="http://schemas.microsoft.com/office/drawing/2014/main" id="{CED0A387-97F5-F55D-BAE2-2E31FCFA2882}"/>
              </a:ext>
            </a:extLst>
          </p:cNvPr>
          <p:cNvSpPr>
            <a:spLocks noChangeArrowheads="1"/>
          </p:cNvSpPr>
          <p:nvPr/>
        </p:nvSpPr>
        <p:spPr bwMode="auto">
          <a:xfrm>
            <a:off x="4843209" y="1337254"/>
            <a:ext cx="6950876" cy="502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58700" numCol="1" anchor="ctr" anchorCtr="0" compatLnSpc="1">
            <a:prstTxWarp prst="textNoShape">
              <a:avLst/>
            </a:prstTxWarp>
            <a:spAutoFit/>
          </a:bodyPr>
          <a:lstStyle/>
          <a:p>
            <a:pPr defTabSz="914400" eaLnBrk="0" fontAlgn="base" hangingPunct="0">
              <a:spcBef>
                <a:spcPct val="0"/>
              </a:spcBef>
              <a:spcAft>
                <a:spcPct val="0"/>
              </a:spcAft>
            </a:pPr>
            <a:r>
              <a:rPr lang="en-US" altLang="en-US" sz="2400" b="1" dirty="0">
                <a:solidFill>
                  <a:srgbClr val="FF0000"/>
                </a:solidFill>
                <a:latin typeface="+mj-lt"/>
              </a:rPr>
              <a:t>Fill Urgent Care Prescriptions Locally:</a:t>
            </a:r>
          </a:p>
          <a:p>
            <a:r>
              <a:rPr lang="en-US" sz="2200" dirty="0">
                <a:latin typeface="+mj-lt"/>
              </a:rPr>
              <a:t>Accessible at over 70,000 local retail pharmacies with urgent care medication card</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800" b="0" i="0" u="none" strike="noStrike" cap="none" normalizeH="0" baseline="0" dirty="0">
              <a:ln>
                <a:noFill/>
              </a:ln>
              <a:solidFill>
                <a:srgbClr val="121212"/>
              </a:solidFill>
              <a:effectLst/>
              <a:latin typeface="+mj-lt"/>
            </a:endParaRPr>
          </a:p>
          <a:p>
            <a:pPr marL="0" marR="0" lvl="0" indent="0" algn="l" defTabSz="914400" rtl="0" eaLnBrk="0" fontAlgn="base" latinLnBrk="0" hangingPunct="0">
              <a:lnSpc>
                <a:spcPct val="100000"/>
              </a:lnSpc>
              <a:spcBef>
                <a:spcPct val="0"/>
              </a:spcBef>
              <a:spcAft>
                <a:spcPct val="0"/>
              </a:spcAft>
              <a:buClrTx/>
              <a:buSzTx/>
              <a:tabLst/>
            </a:pPr>
            <a:r>
              <a:rPr lang="en-US" altLang="en-US" sz="2400" b="1" dirty="0">
                <a:solidFill>
                  <a:srgbClr val="FF0000"/>
                </a:solidFill>
                <a:latin typeface="+mj-lt"/>
              </a:rPr>
              <a:t>Home Delivery</a:t>
            </a:r>
            <a:r>
              <a:rPr kumimoji="0" lang="en-US" altLang="en-US" sz="2400" b="1" i="0" u="none" strike="noStrike" cap="none" normalizeH="0" baseline="0" dirty="0">
                <a:ln>
                  <a:noFill/>
                </a:ln>
                <a:solidFill>
                  <a:srgbClr val="FF0000"/>
                </a:solidFill>
                <a:effectLst/>
                <a:latin typeface="+mj-lt"/>
              </a:rPr>
              <a:t>: </a:t>
            </a:r>
          </a:p>
          <a:p>
            <a:r>
              <a:rPr lang="en-US" sz="2200" dirty="0">
                <a:latin typeface="+mj-lt"/>
              </a:rPr>
              <a:t>Enjoy 6 free mail-order shipments of regular maintenance medications per person annually. After 6 shipments, each additional shipment costs $7.99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800" b="0" i="0" u="none" strike="noStrike" cap="none" normalizeH="0" baseline="0" dirty="0">
              <a:ln>
                <a:noFill/>
              </a:ln>
              <a:solidFill>
                <a:srgbClr val="121212"/>
              </a:solidFill>
              <a:effectLst/>
              <a:latin typeface="+mj-lt"/>
            </a:endParaRPr>
          </a:p>
          <a:p>
            <a:pPr marL="0" marR="0" lvl="0" indent="0" algn="l" defTabSz="914400" rtl="0" eaLnBrk="0" fontAlgn="base" latinLnBrk="0" hangingPunct="0">
              <a:lnSpc>
                <a:spcPct val="100000"/>
              </a:lnSpc>
              <a:spcBef>
                <a:spcPct val="0"/>
              </a:spcBef>
              <a:spcAft>
                <a:spcPct val="0"/>
              </a:spcAft>
              <a:buClrTx/>
              <a:buSzTx/>
              <a:tabLst/>
            </a:pPr>
            <a:r>
              <a:rPr lang="en-US" altLang="en-US" sz="2400" b="1" dirty="0">
                <a:solidFill>
                  <a:srgbClr val="FF0000"/>
                </a:solidFill>
                <a:latin typeface="+mj-lt"/>
              </a:rPr>
              <a:t>Medication Analysis</a:t>
            </a:r>
            <a:r>
              <a:rPr kumimoji="0" lang="en-US" altLang="en-US" sz="2400" b="1" i="0" u="none" strike="noStrike" cap="none" normalizeH="0" baseline="0" dirty="0">
                <a:ln>
                  <a:noFill/>
                </a:ln>
                <a:solidFill>
                  <a:srgbClr val="FF0000"/>
                </a:solidFill>
                <a:effectLst/>
                <a:latin typeface="+mj-lt"/>
              </a:rPr>
              <a:t>: </a:t>
            </a:r>
          </a:p>
          <a:p>
            <a:r>
              <a:rPr lang="en-US" sz="2200" dirty="0">
                <a:latin typeface="+mj-lt"/>
              </a:rPr>
              <a:t>Get detailed analysis of specialty and brand-name medications</a:t>
            </a:r>
          </a:p>
          <a:p>
            <a:pPr marL="0" marR="0" lvl="0" indent="0" algn="l" defTabSz="914400" rtl="0" eaLnBrk="0" fontAlgn="base" latinLnBrk="0" hangingPunct="0">
              <a:lnSpc>
                <a:spcPct val="100000"/>
              </a:lnSpc>
              <a:spcBef>
                <a:spcPct val="0"/>
              </a:spcBef>
              <a:spcAft>
                <a:spcPct val="0"/>
              </a:spcAft>
              <a:buClrTx/>
              <a:buSzTx/>
              <a:tabLst/>
            </a:pPr>
            <a:endParaRPr lang="en-US" altLang="en-US" sz="800" dirty="0">
              <a:solidFill>
                <a:srgbClr val="121212"/>
              </a:solidFill>
              <a:latin typeface="+mj-lt"/>
            </a:endParaRPr>
          </a:p>
          <a:p>
            <a:pPr defTabSz="914400" eaLnBrk="0" fontAlgn="base" hangingPunct="0">
              <a:spcBef>
                <a:spcPct val="0"/>
              </a:spcBef>
              <a:spcAft>
                <a:spcPct val="0"/>
              </a:spcAft>
            </a:pPr>
            <a:r>
              <a:rPr lang="en-US" altLang="en-US" sz="2400" b="1" dirty="0">
                <a:solidFill>
                  <a:srgbClr val="FF0000"/>
                </a:solidFill>
                <a:latin typeface="+mj-lt"/>
              </a:rPr>
              <a:t>Nationwide Accessibility: </a:t>
            </a:r>
          </a:p>
          <a:p>
            <a:pPr defTabSz="914400" eaLnBrk="0" fontAlgn="base" hangingPunct="0">
              <a:spcBef>
                <a:spcPct val="0"/>
              </a:spcBef>
              <a:spcAft>
                <a:spcPct val="0"/>
              </a:spcAft>
            </a:pPr>
            <a:r>
              <a:rPr lang="en-US" sz="2200" dirty="0">
                <a:latin typeface="+mj-lt"/>
              </a:rPr>
              <a:t>Available in all 50 states</a:t>
            </a:r>
          </a:p>
        </p:txBody>
      </p:sp>
      <p:pic>
        <p:nvPicPr>
          <p:cNvPr id="7" name="Picture 6">
            <a:extLst>
              <a:ext uri="{FF2B5EF4-FFF2-40B4-BE49-F238E27FC236}">
                <a16:creationId xmlns:a16="http://schemas.microsoft.com/office/drawing/2014/main" id="{AEFD4D8F-2AA6-15D4-767F-2644E1F72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4749" y="5525511"/>
            <a:ext cx="2504587" cy="1669725"/>
          </a:xfrm>
          <a:prstGeom prst="rect">
            <a:avLst/>
          </a:prstGeom>
        </p:spPr>
      </p:pic>
      <p:sp>
        <p:nvSpPr>
          <p:cNvPr id="5" name="Title 1">
            <a:extLst>
              <a:ext uri="{FF2B5EF4-FFF2-40B4-BE49-F238E27FC236}">
                <a16:creationId xmlns:a16="http://schemas.microsoft.com/office/drawing/2014/main" id="{A79EC355-8023-9ECB-22EA-C60B6DBD5D90}"/>
              </a:ext>
            </a:extLst>
          </p:cNvPr>
          <p:cNvSpPr>
            <a:spLocks noGrp="1"/>
          </p:cNvSpPr>
          <p:nvPr>
            <p:ph type="title"/>
          </p:nvPr>
        </p:nvSpPr>
        <p:spPr>
          <a:xfrm>
            <a:off x="0" y="235439"/>
            <a:ext cx="12192000" cy="870048"/>
          </a:xfrm>
        </p:spPr>
        <p:txBody>
          <a:bodyPr>
            <a:noAutofit/>
          </a:bodyPr>
          <a:lstStyle/>
          <a:p>
            <a:pPr algn="ctr"/>
            <a:r>
              <a:rPr lang="en-US" sz="2700" b="1" dirty="0">
                <a:solidFill>
                  <a:srgbClr val="92D050"/>
                </a:solidFill>
                <a:effectLst>
                  <a:outerShdw blurRad="50800" dist="38100" dir="2700000" algn="tl" rotWithShape="0">
                    <a:prstClr val="black">
                      <a:alpha val="40000"/>
                    </a:prstClr>
                  </a:outerShdw>
                </a:effectLst>
              </a:rPr>
              <a:t>Tier 1: </a:t>
            </a:r>
            <a:r>
              <a:rPr lang="en-US" sz="2700" b="1" dirty="0">
                <a:solidFill>
                  <a:srgbClr val="009E93"/>
                </a:solidFill>
                <a:effectLst>
                  <a:outerShdw blurRad="50800" dist="38100" dir="2700000" algn="tl" rotWithShape="0">
                    <a:prstClr val="black">
                      <a:alpha val="40000"/>
                    </a:prstClr>
                  </a:outerShdw>
                </a:effectLst>
              </a:rPr>
              <a:t>Services Included with Subscription at </a:t>
            </a:r>
            <a:br>
              <a:rPr lang="en-US" sz="2700" b="1" dirty="0">
                <a:solidFill>
                  <a:srgbClr val="009E93"/>
                </a:solidFill>
                <a:effectLst>
                  <a:outerShdw blurRad="50800" dist="38100" dir="2700000" algn="tl" rotWithShape="0">
                    <a:prstClr val="black">
                      <a:alpha val="40000"/>
                    </a:prstClr>
                  </a:outerShdw>
                </a:effectLst>
              </a:rPr>
            </a:br>
            <a:r>
              <a:rPr lang="en-US" sz="2700" b="1" u="sng" dirty="0">
                <a:solidFill>
                  <a:srgbClr val="009E93"/>
                </a:solidFill>
                <a:effectLst>
                  <a:outerShdw blurRad="50800" dist="38100" dir="2700000" algn="tl" rotWithShape="0">
                    <a:prstClr val="black">
                      <a:alpha val="40000"/>
                    </a:prstClr>
                  </a:outerShdw>
                </a:effectLst>
              </a:rPr>
              <a:t>No Extra Cost </a:t>
            </a:r>
            <a:endParaRPr lang="en-US" sz="2700" u="sng" dirty="0">
              <a:effectLst>
                <a:outerShdw blurRad="50800" dist="38100" dir="2700000" algn="tl" rotWithShape="0">
                  <a:prstClr val="black">
                    <a:alpha val="40000"/>
                  </a:prstClr>
                </a:outerShdw>
              </a:effectLst>
            </a:endParaRPr>
          </a:p>
        </p:txBody>
      </p:sp>
      <p:pic>
        <p:nvPicPr>
          <p:cNvPr id="2" name="Picture 1">
            <a:extLst>
              <a:ext uri="{FF2B5EF4-FFF2-40B4-BE49-F238E27FC236}">
                <a16:creationId xmlns:a16="http://schemas.microsoft.com/office/drawing/2014/main" id="{CDEABA10-F5CD-C895-EEF4-D81852A84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333" y="5445"/>
            <a:ext cx="1057022" cy="1044389"/>
          </a:xfrm>
          <a:prstGeom prst="rect">
            <a:avLst/>
          </a:prstGeom>
        </p:spPr>
      </p:pic>
    </p:spTree>
    <p:extLst>
      <p:ext uri="{BB962C8B-B14F-4D97-AF65-F5344CB8AC3E}">
        <p14:creationId xmlns:p14="http://schemas.microsoft.com/office/powerpoint/2010/main" val="376254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5A48-475A-4C61-F8BB-255F794714D0}"/>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A533486C-5412-8FF1-DD49-2BE5926ED9B0}"/>
              </a:ext>
            </a:extLst>
          </p:cNvPr>
          <p:cNvSpPr txBox="1"/>
          <p:nvPr/>
        </p:nvSpPr>
        <p:spPr>
          <a:xfrm>
            <a:off x="383812" y="918095"/>
            <a:ext cx="3863991" cy="5740033"/>
          </a:xfrm>
          <a:prstGeom prst="rect">
            <a:avLst/>
          </a:prstGeom>
          <a:noFill/>
        </p:spPr>
        <p:txBody>
          <a:bodyPr wrap="square">
            <a:spAutoFit/>
          </a:bodyPr>
          <a:lstStyle/>
          <a:p>
            <a:pPr algn="ctr"/>
            <a:r>
              <a:rPr lang="en-US" sz="2000" b="1" dirty="0">
                <a:solidFill>
                  <a:srgbClr val="FF0000"/>
                </a:solidFill>
                <a:latin typeface="+mj-lt"/>
                <a:ea typeface="+mj-ea"/>
                <a:cs typeface="+mj-cs"/>
              </a:rPr>
              <a:t>Dental Powered by Aetna Dental Access</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sz="1600" i="1" dirty="0">
                <a:solidFill>
                  <a:prstClr val="black"/>
                </a:solidFill>
                <a:latin typeface="+mj-lt"/>
                <a:ea typeface="+mj-ea"/>
                <a:cs typeface="+mj-cs"/>
              </a:rPr>
              <a:t>Big Savings at over 300,000* available dental locations nationwide.  </a:t>
            </a:r>
          </a:p>
          <a:p>
            <a:pPr algn="ctr"/>
            <a:endParaRPr lang="en-US" sz="1400" i="1" dirty="0">
              <a:solidFill>
                <a:prstClr val="black"/>
              </a:solidFill>
              <a:latin typeface="+mj-lt"/>
              <a:ea typeface="+mj-ea"/>
              <a:cs typeface="+mj-cs"/>
            </a:endParaRPr>
          </a:p>
          <a:p>
            <a:r>
              <a:rPr lang="en-US" dirty="0">
                <a:latin typeface="+mj-lt"/>
              </a:rPr>
              <a:t>• In most instances, save 15% to 50% per visit**</a:t>
            </a:r>
          </a:p>
          <a:p>
            <a:r>
              <a:rPr lang="en-US" dirty="0">
                <a:latin typeface="+mj-lt"/>
              </a:rPr>
              <a:t>• Save on dental services such as cleanings, X-rays, crowns, root canals and fillings</a:t>
            </a:r>
          </a:p>
          <a:p>
            <a:r>
              <a:rPr lang="en-US" dirty="0">
                <a:latin typeface="+mj-lt"/>
              </a:rPr>
              <a:t>• Need specialty dental care? Save on orthodontics and periodontics, too!</a:t>
            </a:r>
          </a:p>
          <a:p>
            <a:r>
              <a:rPr lang="en-US" dirty="0">
                <a:latin typeface="+mj-lt"/>
              </a:rPr>
              <a:t>• Show your card with the Aetna Dental Access® logo and pay the discounted price at checkout</a:t>
            </a:r>
          </a:p>
          <a:p>
            <a:endParaRPr lang="en-US" sz="1400" dirty="0">
              <a:latin typeface="+mj-lt"/>
            </a:endParaRPr>
          </a:p>
          <a:p>
            <a:r>
              <a:rPr lang="en-US" sz="900" i="1" dirty="0">
                <a:latin typeface="+mj-lt"/>
              </a:rPr>
              <a:t>*As of February 2025. **Actual costs and savings vary by provider, service and geographical area.</a:t>
            </a:r>
          </a:p>
        </p:txBody>
      </p:sp>
      <p:sp>
        <p:nvSpPr>
          <p:cNvPr id="29" name="TextBox 28">
            <a:extLst>
              <a:ext uri="{FF2B5EF4-FFF2-40B4-BE49-F238E27FC236}">
                <a16:creationId xmlns:a16="http://schemas.microsoft.com/office/drawing/2014/main" id="{192EC500-1032-E53B-BCC2-DAE50E28E705}"/>
              </a:ext>
            </a:extLst>
          </p:cNvPr>
          <p:cNvSpPr txBox="1"/>
          <p:nvPr/>
        </p:nvSpPr>
        <p:spPr>
          <a:xfrm>
            <a:off x="4505498" y="900771"/>
            <a:ext cx="2793077" cy="5632311"/>
          </a:xfrm>
          <a:prstGeom prst="rect">
            <a:avLst/>
          </a:prstGeom>
          <a:noFill/>
        </p:spPr>
        <p:txBody>
          <a:bodyPr wrap="square">
            <a:spAutoFit/>
          </a:bodyPr>
          <a:lstStyle/>
          <a:p>
            <a:pPr algn="ctr"/>
            <a:r>
              <a:rPr lang="en-US" sz="2000" b="1" dirty="0">
                <a:solidFill>
                  <a:srgbClr val="FF0000"/>
                </a:solidFill>
                <a:latin typeface="+mj-lt"/>
                <a:ea typeface="+mj-ea"/>
                <a:cs typeface="+mj-cs"/>
              </a:rPr>
              <a:t>Lab Testing</a:t>
            </a:r>
          </a:p>
          <a:p>
            <a:pPr algn="ctr"/>
            <a:br>
              <a:rPr lang="en-US" sz="800" dirty="0">
                <a:solidFill>
                  <a:prstClr val="black"/>
                </a:solidFill>
                <a:latin typeface="+mj-lt"/>
                <a:ea typeface="+mj-ea"/>
                <a:cs typeface="+mj-cs"/>
              </a:rPr>
            </a:br>
            <a:r>
              <a:rPr lang="en-US" dirty="0"/>
              <a:t>Know your numbers with direct access to over 1,500 major clinical laboratories nationwide to save you 10% to 80% on typical costs for lab work.</a:t>
            </a:r>
          </a:p>
          <a:p>
            <a:endParaRPr lang="en-US" sz="800" dirty="0"/>
          </a:p>
          <a:p>
            <a:r>
              <a:rPr lang="en-US" dirty="0"/>
              <a:t>• Test categories include allergies, vitamin levels, cholesterol levels, liver function, fertility, thyroid issues, and more.</a:t>
            </a:r>
          </a:p>
          <a:p>
            <a:endParaRPr lang="en-US" dirty="0"/>
          </a:p>
          <a:p>
            <a:r>
              <a:rPr lang="en-US" dirty="0"/>
              <a:t>• Confidential results in as little as 24 hours for most tests</a:t>
            </a:r>
            <a:r>
              <a:rPr lang="en-US" sz="1400" i="1" dirty="0">
                <a:solidFill>
                  <a:prstClr val="black"/>
                </a:solidFill>
                <a:latin typeface="+mj-lt"/>
                <a:ea typeface="+mj-ea"/>
                <a:cs typeface="+mj-cs"/>
              </a:rPr>
              <a:t>.</a:t>
            </a:r>
            <a:endParaRPr lang="en-US" dirty="0"/>
          </a:p>
        </p:txBody>
      </p:sp>
      <p:sp>
        <p:nvSpPr>
          <p:cNvPr id="30" name="TextBox 29">
            <a:extLst>
              <a:ext uri="{FF2B5EF4-FFF2-40B4-BE49-F238E27FC236}">
                <a16:creationId xmlns:a16="http://schemas.microsoft.com/office/drawing/2014/main" id="{EAC1C101-CC1B-5C21-A183-52A24C3A9644}"/>
              </a:ext>
            </a:extLst>
          </p:cNvPr>
          <p:cNvSpPr txBox="1"/>
          <p:nvPr/>
        </p:nvSpPr>
        <p:spPr>
          <a:xfrm>
            <a:off x="7813964" y="807608"/>
            <a:ext cx="3936034" cy="5463034"/>
          </a:xfrm>
          <a:prstGeom prst="rect">
            <a:avLst/>
          </a:prstGeom>
          <a:noFill/>
        </p:spPr>
        <p:txBody>
          <a:bodyPr wrap="square">
            <a:spAutoFit/>
          </a:bodyPr>
          <a:lstStyle/>
          <a:p>
            <a:pPr algn="ctr"/>
            <a:r>
              <a:rPr lang="en-US" sz="2000" b="1" dirty="0">
                <a:solidFill>
                  <a:srgbClr val="FF0000"/>
                </a:solidFill>
                <a:latin typeface="+mj-lt"/>
                <a:ea typeface="+mj-ea"/>
                <a:cs typeface="+mj-cs"/>
              </a:rPr>
              <a:t>Diagnostic Imaging</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sz="1600" dirty="0">
                <a:latin typeface="+mj-lt"/>
              </a:rPr>
              <a:t>Members have access to high-quality medical imaging, gastroenterology services, and lab tests at discounted pre-negotiated rates. Along with a free diabetes wellness lab test with scheduled imaging services. One can conveniently screen for colorectal cancer with an accurate at-home kit, avoiding the need for a doctor's visit.</a:t>
            </a:r>
          </a:p>
          <a:p>
            <a:endParaRPr lang="en-US" sz="800" dirty="0">
              <a:latin typeface="+mj-lt"/>
            </a:endParaRPr>
          </a:p>
          <a:p>
            <a:r>
              <a:rPr lang="en-US" sz="1550" dirty="0">
                <a:latin typeface="+mj-lt"/>
              </a:rPr>
              <a:t>• </a:t>
            </a:r>
            <a:r>
              <a:rPr lang="en-US" sz="1700" dirty="0">
                <a:latin typeface="+mj-lt"/>
              </a:rPr>
              <a:t>Discounted and transparent rates for MRI, CT scans, ultrasounds, X-rays, colonoscopy, upper endoscopy, hemorrhoid banding and GI consults.</a:t>
            </a:r>
          </a:p>
          <a:p>
            <a:endParaRPr lang="en-US" sz="800" dirty="0">
              <a:latin typeface="+mj-lt"/>
            </a:endParaRPr>
          </a:p>
          <a:p>
            <a:r>
              <a:rPr lang="en-US" sz="1700" dirty="0">
                <a:latin typeface="+mj-lt"/>
              </a:rPr>
              <a:t>• 10% off at-home colorectal cancer screening kit.</a:t>
            </a:r>
          </a:p>
          <a:p>
            <a:endParaRPr lang="en-US" sz="800" dirty="0">
              <a:latin typeface="+mj-lt"/>
            </a:endParaRPr>
          </a:p>
          <a:p>
            <a:r>
              <a:rPr lang="en-US" sz="1700" dirty="0">
                <a:latin typeface="+mj-lt"/>
              </a:rPr>
              <a:t>• 10% off common lab tests at clinical lab locations nationwide.</a:t>
            </a:r>
          </a:p>
        </p:txBody>
      </p:sp>
      <p:sp>
        <p:nvSpPr>
          <p:cNvPr id="3" name="Title 1">
            <a:extLst>
              <a:ext uri="{FF2B5EF4-FFF2-40B4-BE49-F238E27FC236}">
                <a16:creationId xmlns:a16="http://schemas.microsoft.com/office/drawing/2014/main" id="{75B1861B-FC20-A4D6-0886-EBBF36FD10D9}"/>
              </a:ext>
            </a:extLst>
          </p:cNvPr>
          <p:cNvSpPr txBox="1">
            <a:spLocks/>
          </p:cNvSpPr>
          <p:nvPr/>
        </p:nvSpPr>
        <p:spPr>
          <a:xfrm>
            <a:off x="394896" y="0"/>
            <a:ext cx="11445198" cy="87004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a:solidFill>
                  <a:srgbClr val="92D050"/>
                </a:solidFill>
                <a:effectLst>
                  <a:outerShdw blurRad="50800" dist="38100" dir="2700000" algn="tl" rotWithShape="0">
                    <a:prstClr val="black">
                      <a:alpha val="40000"/>
                    </a:prstClr>
                  </a:outerShdw>
                </a:effectLst>
              </a:rPr>
              <a:t>Tier 2: </a:t>
            </a:r>
            <a:r>
              <a:rPr lang="en-US" sz="2500" b="1" dirty="0">
                <a:solidFill>
                  <a:srgbClr val="009E93"/>
                </a:solidFill>
                <a:effectLst>
                  <a:outerShdw blurRad="50800" dist="38100" dir="2700000" algn="tl" rotWithShape="0">
                    <a:prstClr val="black">
                      <a:alpha val="40000"/>
                    </a:prstClr>
                  </a:outerShdw>
                </a:effectLst>
              </a:rPr>
              <a:t>Services are Discount Services Included at </a:t>
            </a:r>
          </a:p>
          <a:p>
            <a:pPr algn="ctr"/>
            <a:r>
              <a:rPr lang="en-US" sz="2500" b="1" u="sng" dirty="0">
                <a:solidFill>
                  <a:srgbClr val="009E93"/>
                </a:solidFill>
                <a:effectLst>
                  <a:outerShdw blurRad="50800" dist="38100" dir="2700000" algn="tl" rotWithShape="0">
                    <a:prstClr val="black">
                      <a:alpha val="40000"/>
                    </a:prstClr>
                  </a:outerShdw>
                </a:effectLst>
              </a:rPr>
              <a:t>No Extra Charge </a:t>
            </a:r>
            <a:endParaRPr lang="en-US" sz="2500" u="sng" dirty="0">
              <a:effectLst>
                <a:outerShdw blurRad="50800" dist="38100" dir="2700000" algn="tl" rotWithShape="0">
                  <a:prstClr val="black">
                    <a:alpha val="40000"/>
                  </a:prstClr>
                </a:outerShdw>
              </a:effectLst>
            </a:endParaRPr>
          </a:p>
        </p:txBody>
      </p:sp>
      <p:pic>
        <p:nvPicPr>
          <p:cNvPr id="2" name="Picture 1">
            <a:extLst>
              <a:ext uri="{FF2B5EF4-FFF2-40B4-BE49-F238E27FC236}">
                <a16:creationId xmlns:a16="http://schemas.microsoft.com/office/drawing/2014/main" id="{0041BB02-0D0D-B8A1-BB9C-A9C3C4701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8846" y="6008242"/>
            <a:ext cx="1780490" cy="1186994"/>
          </a:xfrm>
          <a:prstGeom prst="rect">
            <a:avLst/>
          </a:prstGeom>
        </p:spPr>
      </p:pic>
      <p:pic>
        <p:nvPicPr>
          <p:cNvPr id="4" name="Picture 3">
            <a:extLst>
              <a:ext uri="{FF2B5EF4-FFF2-40B4-BE49-F238E27FC236}">
                <a16:creationId xmlns:a16="http://schemas.microsoft.com/office/drawing/2014/main" id="{C629D9B8-62B7-5F76-D174-CA8B337988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9082" y="-56995"/>
            <a:ext cx="875061" cy="864603"/>
          </a:xfrm>
          <a:prstGeom prst="rect">
            <a:avLst/>
          </a:prstGeom>
        </p:spPr>
      </p:pic>
    </p:spTree>
    <p:extLst>
      <p:ext uri="{BB962C8B-B14F-4D97-AF65-F5344CB8AC3E}">
        <p14:creationId xmlns:p14="http://schemas.microsoft.com/office/powerpoint/2010/main" val="429353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DC131-ABB2-5289-A31E-94E4E6DE0A9A}"/>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27BDDBF8-5655-113C-DEBF-CA888B4ACCF8}"/>
              </a:ext>
            </a:extLst>
          </p:cNvPr>
          <p:cNvSpPr txBox="1"/>
          <p:nvPr/>
        </p:nvSpPr>
        <p:spPr>
          <a:xfrm>
            <a:off x="622068" y="871929"/>
            <a:ext cx="3200400" cy="5786199"/>
          </a:xfrm>
          <a:prstGeom prst="rect">
            <a:avLst/>
          </a:prstGeom>
          <a:noFill/>
        </p:spPr>
        <p:txBody>
          <a:bodyPr wrap="square">
            <a:spAutoFit/>
          </a:bodyPr>
          <a:lstStyle/>
          <a:p>
            <a:r>
              <a:rPr lang="en-US" sz="2000" b="1" dirty="0">
                <a:solidFill>
                  <a:srgbClr val="FF0000"/>
                </a:solidFill>
                <a:latin typeface="+mj-lt"/>
                <a:ea typeface="+mj-ea"/>
                <a:cs typeface="+mj-cs"/>
              </a:rPr>
              <a:t>Coast to Coast Vision</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sz="1600" dirty="0">
                <a:solidFill>
                  <a:prstClr val="black"/>
                </a:solidFill>
                <a:latin typeface="+mj-lt"/>
                <a:ea typeface="+mj-ea"/>
                <a:cs typeface="+mj-cs"/>
              </a:rPr>
              <a:t>Big Savings at over 20,000* vision providers nationwide. </a:t>
            </a:r>
            <a:r>
              <a:rPr lang="en-US" sz="1600" dirty="0">
                <a:latin typeface="+mj-lt"/>
              </a:rPr>
              <a:t>save 10% to 60% on glasses, contacts, laser surgery, and exams.</a:t>
            </a:r>
          </a:p>
          <a:p>
            <a:endParaRPr lang="en-US" sz="800" dirty="0">
              <a:latin typeface="+mj-lt"/>
            </a:endParaRPr>
          </a:p>
          <a:p>
            <a:r>
              <a:rPr lang="en-US" sz="1600" dirty="0">
                <a:latin typeface="+mj-lt"/>
              </a:rPr>
              <a:t>• 20% to 60% off prescription eyewear including most frames, lenses and specialty items such as tints, coatings and UV protection</a:t>
            </a:r>
          </a:p>
          <a:p>
            <a:r>
              <a:rPr lang="en-US" sz="1600" dirty="0">
                <a:latin typeface="+mj-lt"/>
              </a:rPr>
              <a:t>• 10% to 30% off eye exams</a:t>
            </a:r>
          </a:p>
          <a:p>
            <a:r>
              <a:rPr lang="en-US" sz="1600" dirty="0">
                <a:latin typeface="+mj-lt"/>
              </a:rPr>
              <a:t>• Participating chains include LensCrafters, Pearle Vision, Visionworks, JCPenney, Target and more</a:t>
            </a:r>
          </a:p>
          <a:p>
            <a:r>
              <a:rPr lang="en-US" sz="1600" dirty="0">
                <a:latin typeface="+mj-lt"/>
              </a:rPr>
              <a:t>• Your eye doctor not in our network? The nomination process is a breeze!</a:t>
            </a:r>
          </a:p>
          <a:p>
            <a:r>
              <a:rPr lang="en-US" sz="1600" dirty="0">
                <a:latin typeface="+mj-lt"/>
              </a:rPr>
              <a:t>• 40% to 50% off the national average cost of LASIK surgery.</a:t>
            </a:r>
          </a:p>
        </p:txBody>
      </p:sp>
      <p:sp>
        <p:nvSpPr>
          <p:cNvPr id="32" name="TextBox 31">
            <a:extLst>
              <a:ext uri="{FF2B5EF4-FFF2-40B4-BE49-F238E27FC236}">
                <a16:creationId xmlns:a16="http://schemas.microsoft.com/office/drawing/2014/main" id="{72960624-CD6A-F6E3-C14F-C792F1023696}"/>
              </a:ext>
            </a:extLst>
          </p:cNvPr>
          <p:cNvSpPr txBox="1"/>
          <p:nvPr/>
        </p:nvSpPr>
        <p:spPr>
          <a:xfrm>
            <a:off x="8369532" y="907840"/>
            <a:ext cx="3200400" cy="5693866"/>
          </a:xfrm>
          <a:prstGeom prst="rect">
            <a:avLst/>
          </a:prstGeom>
          <a:noFill/>
        </p:spPr>
        <p:txBody>
          <a:bodyPr wrap="square">
            <a:spAutoFit/>
          </a:bodyPr>
          <a:lstStyle/>
          <a:p>
            <a:pPr algn="ctr"/>
            <a:r>
              <a:rPr lang="en-US" sz="2000" b="1" dirty="0">
                <a:solidFill>
                  <a:srgbClr val="FF0000"/>
                </a:solidFill>
                <a:latin typeface="+mj-lt"/>
                <a:ea typeface="+mj-ea"/>
                <a:cs typeface="+mj-cs"/>
              </a:rPr>
              <a:t>Hearing </a:t>
            </a:r>
            <a:br>
              <a:rPr lang="en-US" sz="1400" dirty="0">
                <a:solidFill>
                  <a:srgbClr val="FF0000"/>
                </a:solidFill>
                <a:latin typeface="+mj-lt"/>
                <a:ea typeface="+mj-ea"/>
                <a:cs typeface="+mj-cs"/>
              </a:rPr>
            </a:br>
            <a:endParaRPr lang="en-US" sz="800" i="1" dirty="0">
              <a:solidFill>
                <a:prstClr val="black"/>
              </a:solidFill>
              <a:latin typeface="+mj-lt"/>
              <a:ea typeface="+mj-ea"/>
              <a:cs typeface="+mj-cs"/>
            </a:endParaRPr>
          </a:p>
          <a:p>
            <a:pPr algn="ctr"/>
            <a:r>
              <a:rPr lang="en-US" sz="1600" dirty="0"/>
              <a:t>Retail Hearing Care by Amplifon will help you find an affordable solution with the fit, comfort, and amplification you need.</a:t>
            </a:r>
          </a:p>
          <a:p>
            <a:endParaRPr lang="en-US" dirty="0"/>
          </a:p>
          <a:p>
            <a:r>
              <a:rPr lang="en-US" sz="1400" dirty="0"/>
              <a:t>• Average savings of 64% off the manufacturer suggested retail price for hearing aids.</a:t>
            </a:r>
          </a:p>
          <a:p>
            <a:r>
              <a:rPr lang="en-US" sz="1400" dirty="0"/>
              <a:t>• One year free follow-up care for cleaning and checkups with purchase.</a:t>
            </a:r>
          </a:p>
          <a:p>
            <a:r>
              <a:rPr lang="en-US" sz="1400" dirty="0"/>
              <a:t>• Free two-year supply of disposable batteries or a charging station to keep you powered.</a:t>
            </a:r>
          </a:p>
          <a:p>
            <a:r>
              <a:rPr lang="en-US" sz="1400" dirty="0"/>
              <a:t>• Three-year warranty for loss, repairs, or damage.</a:t>
            </a:r>
          </a:p>
          <a:p>
            <a:r>
              <a:rPr lang="en-US" sz="1400" dirty="0"/>
              <a:t>• 100% money-back guarantee during your 60-day risk-free trial.</a:t>
            </a:r>
          </a:p>
          <a:p>
            <a:r>
              <a:rPr lang="en-US" sz="1400" dirty="0"/>
              <a:t>• Offering leading manufacturers including Miracle Ear, Phonak, Starkey, Oticon, </a:t>
            </a:r>
            <a:r>
              <a:rPr lang="en-US" sz="1400" dirty="0" err="1"/>
              <a:t>ReSound</a:t>
            </a:r>
            <a:r>
              <a:rPr lang="en-US" sz="1400" dirty="0"/>
              <a:t>, Signia, </a:t>
            </a:r>
            <a:r>
              <a:rPr lang="en-US" sz="1400" dirty="0" err="1"/>
              <a:t>Widex</a:t>
            </a:r>
            <a:r>
              <a:rPr lang="en-US" sz="1400" dirty="0"/>
              <a:t>, and Unitron.</a:t>
            </a:r>
          </a:p>
        </p:txBody>
      </p:sp>
      <p:sp>
        <p:nvSpPr>
          <p:cNvPr id="9" name="TextBox 8">
            <a:extLst>
              <a:ext uri="{FF2B5EF4-FFF2-40B4-BE49-F238E27FC236}">
                <a16:creationId xmlns:a16="http://schemas.microsoft.com/office/drawing/2014/main" id="{68DE7A98-CEDB-9793-FF27-E6254098D3F4}"/>
              </a:ext>
            </a:extLst>
          </p:cNvPr>
          <p:cNvSpPr txBox="1"/>
          <p:nvPr/>
        </p:nvSpPr>
        <p:spPr>
          <a:xfrm>
            <a:off x="4045364" y="940147"/>
            <a:ext cx="3809469" cy="5847755"/>
          </a:xfrm>
          <a:prstGeom prst="rect">
            <a:avLst/>
          </a:prstGeom>
          <a:noFill/>
        </p:spPr>
        <p:txBody>
          <a:bodyPr wrap="square">
            <a:spAutoFit/>
          </a:bodyPr>
          <a:lstStyle/>
          <a:p>
            <a:pPr algn="ctr"/>
            <a:r>
              <a:rPr lang="en-US" sz="2000" b="1" dirty="0">
                <a:solidFill>
                  <a:srgbClr val="FF0000"/>
                </a:solidFill>
                <a:latin typeface="+mj-lt"/>
                <a:ea typeface="+mj-ea"/>
                <a:cs typeface="+mj-cs"/>
              </a:rPr>
              <a:t>Diabetic Supplies</a:t>
            </a:r>
            <a:endParaRPr lang="en-US" sz="1400" dirty="0">
              <a:solidFill>
                <a:srgbClr val="FF0000"/>
              </a:solidFill>
              <a:latin typeface="+mj-lt"/>
              <a:ea typeface="+mj-ea"/>
              <a:cs typeface="+mj-cs"/>
            </a:endParaRPr>
          </a:p>
          <a:p>
            <a:pPr algn="ctr"/>
            <a:endParaRPr lang="en-US" sz="800" dirty="0"/>
          </a:p>
          <a:p>
            <a:pPr algn="ctr"/>
            <a:r>
              <a:rPr lang="en-US" sz="1500" dirty="0"/>
              <a:t>Save 10% to 50% on diabetic testing supplies, and get a free fully-audible blood glucose meter with your first order. With the convenient online, pre-paid program, you receive discounted diabetic testing supplies shipped directly to your home. </a:t>
            </a:r>
          </a:p>
          <a:p>
            <a:pPr algn="ctr"/>
            <a:endParaRPr lang="en-US" sz="1500" dirty="0"/>
          </a:p>
          <a:p>
            <a:r>
              <a:rPr lang="en-US" sz="1500" b="1" dirty="0"/>
              <a:t>Services include:</a:t>
            </a:r>
          </a:p>
          <a:p>
            <a:pPr marL="285750" indent="-285750">
              <a:buFont typeface="Arial" panose="020B0604020202020204" pitchFamily="34" charset="0"/>
              <a:buChar char="•"/>
            </a:pPr>
            <a:r>
              <a:rPr lang="en-US" sz="1500" dirty="0"/>
              <a:t>Free shipping on diabetic supply packages</a:t>
            </a:r>
          </a:p>
          <a:p>
            <a:pPr marL="285750" indent="-285750">
              <a:buFont typeface="Arial" panose="020B0604020202020204" pitchFamily="34" charset="0"/>
              <a:buChar char="•"/>
            </a:pPr>
            <a:r>
              <a:rPr lang="en-US" sz="1500" dirty="0"/>
              <a:t>Tracking information updates via email or text</a:t>
            </a:r>
          </a:p>
          <a:p>
            <a:pPr marL="285750" indent="-285750">
              <a:buFont typeface="Arial" panose="020B0604020202020204" pitchFamily="34" charset="0"/>
              <a:buChar char="•"/>
            </a:pPr>
            <a:r>
              <a:rPr lang="en-US" sz="1500" dirty="0"/>
              <a:t>Annual testing program or purchase-as-needed options available</a:t>
            </a:r>
          </a:p>
          <a:p>
            <a:pPr marL="285750" indent="-285750">
              <a:buFont typeface="Arial" panose="020B0604020202020204" pitchFamily="34" charset="0"/>
              <a:buChar char="•"/>
            </a:pPr>
            <a:r>
              <a:rPr lang="en-US" sz="1500" dirty="0"/>
              <a:t>No prescription required for OTC testing supplies</a:t>
            </a:r>
          </a:p>
          <a:p>
            <a:pPr marL="285750" indent="-285750">
              <a:buFont typeface="Arial" panose="020B0604020202020204" pitchFamily="34" charset="0"/>
              <a:buChar char="•"/>
            </a:pPr>
            <a:r>
              <a:rPr lang="en-US" sz="1500" dirty="0"/>
              <a:t>100% satisfaction guaranteed, or get your money back.</a:t>
            </a:r>
          </a:p>
          <a:p>
            <a:pPr algn="ctr"/>
            <a:endParaRPr lang="en-US" sz="1400" dirty="0"/>
          </a:p>
          <a:p>
            <a:r>
              <a:rPr lang="en-US" sz="900" i="1" dirty="0"/>
              <a:t>*This program can be canceled, without notice, at any time for any reason.</a:t>
            </a:r>
          </a:p>
          <a:p>
            <a:pPr algn="ctr"/>
            <a:endParaRPr lang="en-US" sz="1400" i="1" dirty="0">
              <a:solidFill>
                <a:prstClr val="black"/>
              </a:solidFill>
              <a:latin typeface="+mj-lt"/>
              <a:ea typeface="+mj-ea"/>
              <a:cs typeface="+mj-cs"/>
            </a:endParaRPr>
          </a:p>
        </p:txBody>
      </p:sp>
      <p:sp>
        <p:nvSpPr>
          <p:cNvPr id="11" name="Title 1">
            <a:extLst>
              <a:ext uri="{FF2B5EF4-FFF2-40B4-BE49-F238E27FC236}">
                <a16:creationId xmlns:a16="http://schemas.microsoft.com/office/drawing/2014/main" id="{F0251D05-CBF1-093C-B084-E1BA08164D57}"/>
              </a:ext>
            </a:extLst>
          </p:cNvPr>
          <p:cNvSpPr txBox="1">
            <a:spLocks/>
          </p:cNvSpPr>
          <p:nvPr/>
        </p:nvSpPr>
        <p:spPr>
          <a:xfrm>
            <a:off x="373401" y="37792"/>
            <a:ext cx="11445198" cy="87004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a:solidFill>
                  <a:srgbClr val="92D050"/>
                </a:solidFill>
                <a:effectLst>
                  <a:outerShdw blurRad="50800" dist="38100" dir="2700000" algn="tl" rotWithShape="0">
                    <a:prstClr val="black">
                      <a:alpha val="40000"/>
                    </a:prstClr>
                  </a:outerShdw>
                </a:effectLst>
              </a:rPr>
              <a:t>Tier 2: </a:t>
            </a:r>
            <a:r>
              <a:rPr lang="en-US" sz="2500" b="1" dirty="0">
                <a:solidFill>
                  <a:srgbClr val="009E93"/>
                </a:solidFill>
                <a:effectLst>
                  <a:outerShdw blurRad="50800" dist="38100" dir="2700000" algn="tl" rotWithShape="0">
                    <a:prstClr val="black">
                      <a:alpha val="40000"/>
                    </a:prstClr>
                  </a:outerShdw>
                </a:effectLst>
              </a:rPr>
              <a:t>Services are Discount Services Included at </a:t>
            </a:r>
          </a:p>
          <a:p>
            <a:pPr algn="ctr"/>
            <a:r>
              <a:rPr lang="en-US" sz="2500" b="1" u="sng" dirty="0">
                <a:solidFill>
                  <a:srgbClr val="009E93"/>
                </a:solidFill>
                <a:effectLst>
                  <a:outerShdw blurRad="50800" dist="38100" dir="2700000" algn="tl" rotWithShape="0">
                    <a:prstClr val="black">
                      <a:alpha val="40000"/>
                    </a:prstClr>
                  </a:outerShdw>
                </a:effectLst>
              </a:rPr>
              <a:t>No Extra Charge </a:t>
            </a:r>
            <a:endParaRPr lang="en-US" sz="2500" u="sng" dirty="0">
              <a:effectLst>
                <a:outerShdw blurRad="50800" dist="38100" dir="2700000" algn="tl" rotWithShape="0">
                  <a:prstClr val="black">
                    <a:alpha val="40000"/>
                  </a:prstClr>
                </a:outerShdw>
              </a:effectLst>
            </a:endParaRPr>
          </a:p>
        </p:txBody>
      </p:sp>
      <p:pic>
        <p:nvPicPr>
          <p:cNvPr id="2" name="Picture 1">
            <a:extLst>
              <a:ext uri="{FF2B5EF4-FFF2-40B4-BE49-F238E27FC236}">
                <a16:creationId xmlns:a16="http://schemas.microsoft.com/office/drawing/2014/main" id="{F803F425-11FD-081E-BC75-EDA18EB01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8034" y="6034368"/>
            <a:ext cx="1741302" cy="1160868"/>
          </a:xfrm>
          <a:prstGeom prst="rect">
            <a:avLst/>
          </a:prstGeom>
        </p:spPr>
      </p:pic>
      <p:pic>
        <p:nvPicPr>
          <p:cNvPr id="3" name="Picture 2">
            <a:extLst>
              <a:ext uri="{FF2B5EF4-FFF2-40B4-BE49-F238E27FC236}">
                <a16:creationId xmlns:a16="http://schemas.microsoft.com/office/drawing/2014/main" id="{DEC40ADD-71C9-F48A-0E04-66E08C92C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9082" y="-56995"/>
            <a:ext cx="875061" cy="864603"/>
          </a:xfrm>
          <a:prstGeom prst="rect">
            <a:avLst/>
          </a:prstGeom>
        </p:spPr>
      </p:pic>
    </p:spTree>
    <p:extLst>
      <p:ext uri="{BB962C8B-B14F-4D97-AF65-F5344CB8AC3E}">
        <p14:creationId xmlns:p14="http://schemas.microsoft.com/office/powerpoint/2010/main" val="1710980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C42D2-CA2B-4D52-63E7-8A714816E0F5}"/>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5FE41381-4864-B91E-8291-F5233208BDD5}"/>
              </a:ext>
            </a:extLst>
          </p:cNvPr>
          <p:cNvSpPr txBox="1"/>
          <p:nvPr/>
        </p:nvSpPr>
        <p:spPr>
          <a:xfrm>
            <a:off x="608256" y="903666"/>
            <a:ext cx="3448185" cy="5463034"/>
          </a:xfrm>
          <a:prstGeom prst="rect">
            <a:avLst/>
          </a:prstGeom>
          <a:noFill/>
        </p:spPr>
        <p:txBody>
          <a:bodyPr wrap="square">
            <a:spAutoFit/>
          </a:bodyPr>
          <a:lstStyle/>
          <a:p>
            <a:pPr algn="ctr"/>
            <a:r>
              <a:rPr lang="en-US" sz="2000" b="1" dirty="0">
                <a:solidFill>
                  <a:srgbClr val="FF0000"/>
                </a:solidFill>
                <a:latin typeface="+mj-lt"/>
                <a:ea typeface="+mj-ea"/>
                <a:cs typeface="+mj-cs"/>
              </a:rPr>
              <a:t>NB Contacts</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dirty="0"/>
              <a:t>With savings as high as 40% and prices that regularly beat the competition by 20%, you’ll get over 15 top premium brands like </a:t>
            </a:r>
            <a:r>
              <a:rPr lang="en-US" dirty="0" err="1"/>
              <a:t>BioTrue</a:t>
            </a:r>
            <a:r>
              <a:rPr lang="en-US" dirty="0"/>
              <a:t>, Dailies, </a:t>
            </a:r>
            <a:r>
              <a:rPr lang="en-US" dirty="0" err="1"/>
              <a:t>Biofinity</a:t>
            </a:r>
            <a:r>
              <a:rPr lang="en-US" dirty="0"/>
              <a:t>, and </a:t>
            </a:r>
            <a:r>
              <a:rPr lang="en-US" dirty="0" err="1"/>
              <a:t>Acuvue</a:t>
            </a:r>
            <a:r>
              <a:rPr lang="en-US" dirty="0"/>
              <a:t> at deep discounts*. Whether you prefer daily, monthly, or specialty lenses, </a:t>
            </a:r>
          </a:p>
          <a:p>
            <a:endParaRPr lang="en-US" dirty="0"/>
          </a:p>
          <a:p>
            <a:r>
              <a:rPr lang="en-US" dirty="0"/>
              <a:t>• Enjoy deeper discounts on 6-pack, 30-pack, and 90-pack options from leading brands delivered straight to your door.</a:t>
            </a:r>
          </a:p>
          <a:p>
            <a:endParaRPr lang="en-US" dirty="0"/>
          </a:p>
          <a:p>
            <a:r>
              <a:rPr lang="en-US" sz="900" i="1" dirty="0"/>
              <a:t>*Price Matching also available subject to terms and conditions.</a:t>
            </a:r>
          </a:p>
          <a:p>
            <a:pPr algn="ctr"/>
            <a:endParaRPr lang="en-US" sz="900" i="1" dirty="0">
              <a:latin typeface="+mj-lt"/>
            </a:endParaRPr>
          </a:p>
        </p:txBody>
      </p:sp>
      <p:sp>
        <p:nvSpPr>
          <p:cNvPr id="29" name="TextBox 28">
            <a:extLst>
              <a:ext uri="{FF2B5EF4-FFF2-40B4-BE49-F238E27FC236}">
                <a16:creationId xmlns:a16="http://schemas.microsoft.com/office/drawing/2014/main" id="{EB0671E9-BF84-E971-3633-48EC52709D01}"/>
              </a:ext>
            </a:extLst>
          </p:cNvPr>
          <p:cNvSpPr txBox="1"/>
          <p:nvPr/>
        </p:nvSpPr>
        <p:spPr>
          <a:xfrm>
            <a:off x="4495800" y="881652"/>
            <a:ext cx="3887544" cy="5447645"/>
          </a:xfrm>
          <a:prstGeom prst="rect">
            <a:avLst/>
          </a:prstGeom>
          <a:noFill/>
        </p:spPr>
        <p:txBody>
          <a:bodyPr wrap="square">
            <a:spAutoFit/>
          </a:bodyPr>
          <a:lstStyle/>
          <a:p>
            <a:pPr algn="ctr"/>
            <a:r>
              <a:rPr lang="en-US" sz="2000" b="1" dirty="0">
                <a:solidFill>
                  <a:srgbClr val="FF0000"/>
                </a:solidFill>
                <a:latin typeface="+mj-lt"/>
                <a:ea typeface="+mj-ea"/>
                <a:cs typeface="+mj-cs"/>
              </a:rPr>
              <a:t>NB and Pet RX</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dirty="0"/>
              <a:t>Members save 10% to 85% on most prescriptions at 60,000 retail pharmacies nationwide</a:t>
            </a:r>
          </a:p>
          <a:p>
            <a:endParaRPr lang="en-US" sz="800" dirty="0"/>
          </a:p>
          <a:p>
            <a:r>
              <a:rPr lang="en-US" dirty="0"/>
              <a:t>• Participating retail pharmacies include Walgreens, Target, CVS, and many other independent, national, and regional chains</a:t>
            </a:r>
          </a:p>
          <a:p>
            <a:r>
              <a:rPr lang="en-US" dirty="0"/>
              <a:t>• Even if your members have insurance, they can present both cards at the pharmacy or research online to receive the lowest price</a:t>
            </a:r>
          </a:p>
          <a:p>
            <a:r>
              <a:rPr lang="en-US" dirty="0"/>
              <a:t>• My Medicine Cabinet feature allows members to save their prescription search </a:t>
            </a:r>
          </a:p>
          <a:p>
            <a:r>
              <a:rPr lang="en-US" dirty="0"/>
              <a:t>• Savings are available for pets using </a:t>
            </a:r>
            <a:r>
              <a:rPr lang="en-US" dirty="0" err="1"/>
              <a:t>PetRX</a:t>
            </a:r>
            <a:r>
              <a:rPr lang="en-US" dirty="0"/>
              <a:t> </a:t>
            </a:r>
          </a:p>
        </p:txBody>
      </p:sp>
      <p:sp>
        <p:nvSpPr>
          <p:cNvPr id="30" name="TextBox 29">
            <a:extLst>
              <a:ext uri="{FF2B5EF4-FFF2-40B4-BE49-F238E27FC236}">
                <a16:creationId xmlns:a16="http://schemas.microsoft.com/office/drawing/2014/main" id="{09928844-74A3-D9FA-B5B2-42532C0800B1}"/>
              </a:ext>
            </a:extLst>
          </p:cNvPr>
          <p:cNvSpPr txBox="1"/>
          <p:nvPr/>
        </p:nvSpPr>
        <p:spPr>
          <a:xfrm>
            <a:off x="8822703" y="881652"/>
            <a:ext cx="3200400" cy="5855449"/>
          </a:xfrm>
          <a:prstGeom prst="rect">
            <a:avLst/>
          </a:prstGeom>
          <a:noFill/>
        </p:spPr>
        <p:txBody>
          <a:bodyPr wrap="square">
            <a:spAutoFit/>
          </a:bodyPr>
          <a:lstStyle/>
          <a:p>
            <a:pPr algn="ctr"/>
            <a:r>
              <a:rPr lang="en-US" sz="2000" b="1" dirty="0">
                <a:solidFill>
                  <a:srgbClr val="FF0000"/>
                </a:solidFill>
                <a:latin typeface="+mj-lt"/>
                <a:ea typeface="+mj-ea"/>
                <a:cs typeface="+mj-cs"/>
              </a:rPr>
              <a:t>NB Deals</a:t>
            </a:r>
            <a:br>
              <a:rPr lang="en-US" sz="1400" dirty="0">
                <a:solidFill>
                  <a:prstClr val="black"/>
                </a:solidFill>
                <a:latin typeface="+mj-lt"/>
                <a:ea typeface="+mj-ea"/>
                <a:cs typeface="+mj-cs"/>
              </a:rPr>
            </a:br>
            <a:endParaRPr lang="en-US" sz="800" dirty="0">
              <a:solidFill>
                <a:prstClr val="black"/>
              </a:solidFill>
              <a:latin typeface="+mj-lt"/>
              <a:ea typeface="+mj-ea"/>
              <a:cs typeface="+mj-cs"/>
            </a:endParaRPr>
          </a:p>
          <a:p>
            <a:pPr algn="ctr"/>
            <a:r>
              <a:rPr lang="en-US" sz="1650" dirty="0"/>
              <a:t>Browse over 40 different categories across 500+ merchants for endless opportunities to save, with new deals added weekly. </a:t>
            </a:r>
          </a:p>
          <a:p>
            <a:endParaRPr lang="en-US" sz="800" b="1" dirty="0"/>
          </a:p>
          <a:p>
            <a:r>
              <a:rPr lang="en-US" sz="1650" b="1" dirty="0"/>
              <a:t>Discounted items include:</a:t>
            </a:r>
          </a:p>
          <a:p>
            <a:r>
              <a:rPr lang="en-US" sz="1650" dirty="0"/>
              <a:t>• Health and wellness products and memberships</a:t>
            </a:r>
          </a:p>
          <a:p>
            <a:r>
              <a:rPr lang="en-US" sz="1650" dirty="0"/>
              <a:t>• Food and beverage delivery</a:t>
            </a:r>
          </a:p>
          <a:p>
            <a:r>
              <a:rPr lang="en-US" sz="1650" dirty="0"/>
              <a:t>• Electronics and apparel</a:t>
            </a:r>
          </a:p>
          <a:p>
            <a:r>
              <a:rPr lang="en-US" sz="1650" dirty="0"/>
              <a:t>• Financial and educational services</a:t>
            </a:r>
          </a:p>
          <a:p>
            <a:r>
              <a:rPr lang="en-US" sz="1650" dirty="0"/>
              <a:t>• Home goods and home office supplies</a:t>
            </a:r>
          </a:p>
          <a:p>
            <a:r>
              <a:rPr lang="en-US" sz="1650" dirty="0"/>
              <a:t>• Flowers and gifts</a:t>
            </a:r>
          </a:p>
          <a:p>
            <a:r>
              <a:rPr lang="en-US" sz="1650" dirty="0"/>
              <a:t>• Attractions, shows, concerts, and sporting events</a:t>
            </a:r>
          </a:p>
          <a:p>
            <a:r>
              <a:rPr lang="en-US" sz="1650" dirty="0"/>
              <a:t>• Hotels and rental cars</a:t>
            </a:r>
          </a:p>
          <a:p>
            <a:r>
              <a:rPr lang="en-US" sz="1650" dirty="0"/>
              <a:t>• And so much more!</a:t>
            </a:r>
          </a:p>
        </p:txBody>
      </p:sp>
      <p:sp>
        <p:nvSpPr>
          <p:cNvPr id="2" name="Title 1">
            <a:extLst>
              <a:ext uri="{FF2B5EF4-FFF2-40B4-BE49-F238E27FC236}">
                <a16:creationId xmlns:a16="http://schemas.microsoft.com/office/drawing/2014/main" id="{9BBBA835-790E-35CE-C8F8-DF7FB6CA2AA6}"/>
              </a:ext>
            </a:extLst>
          </p:cNvPr>
          <p:cNvSpPr txBox="1">
            <a:spLocks/>
          </p:cNvSpPr>
          <p:nvPr/>
        </p:nvSpPr>
        <p:spPr>
          <a:xfrm>
            <a:off x="577905" y="0"/>
            <a:ext cx="11445198" cy="87004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a:solidFill>
                  <a:srgbClr val="92D050"/>
                </a:solidFill>
                <a:effectLst>
                  <a:outerShdw blurRad="50800" dist="38100" dir="2700000" algn="tl" rotWithShape="0">
                    <a:prstClr val="black">
                      <a:alpha val="40000"/>
                    </a:prstClr>
                  </a:outerShdw>
                </a:effectLst>
              </a:rPr>
              <a:t>Tier 2: </a:t>
            </a:r>
            <a:r>
              <a:rPr lang="en-US" sz="2500" b="1" dirty="0">
                <a:solidFill>
                  <a:srgbClr val="009E93"/>
                </a:solidFill>
                <a:effectLst>
                  <a:outerShdw blurRad="50800" dist="38100" dir="2700000" algn="tl" rotWithShape="0">
                    <a:prstClr val="black">
                      <a:alpha val="40000"/>
                    </a:prstClr>
                  </a:outerShdw>
                </a:effectLst>
              </a:rPr>
              <a:t>Services are Discount Services Included at </a:t>
            </a:r>
          </a:p>
          <a:p>
            <a:pPr algn="ctr"/>
            <a:r>
              <a:rPr lang="en-US" sz="2500" b="1" u="sng" dirty="0">
                <a:solidFill>
                  <a:srgbClr val="009E93"/>
                </a:solidFill>
                <a:effectLst>
                  <a:outerShdw blurRad="50800" dist="38100" dir="2700000" algn="tl" rotWithShape="0">
                    <a:prstClr val="black">
                      <a:alpha val="40000"/>
                    </a:prstClr>
                  </a:outerShdw>
                </a:effectLst>
              </a:rPr>
              <a:t>No Extra Charge </a:t>
            </a:r>
            <a:endParaRPr lang="en-US" sz="2500" u="sng" dirty="0">
              <a:effectLst>
                <a:outerShdw blurRad="50800" dist="38100" dir="2700000" algn="tl" rotWithShape="0">
                  <a:prstClr val="black">
                    <a:alpha val="40000"/>
                  </a:prstClr>
                </a:outerShdw>
              </a:effectLst>
            </a:endParaRPr>
          </a:p>
        </p:txBody>
      </p:sp>
      <p:pic>
        <p:nvPicPr>
          <p:cNvPr id="3" name="Picture 2">
            <a:extLst>
              <a:ext uri="{FF2B5EF4-FFF2-40B4-BE49-F238E27FC236}">
                <a16:creationId xmlns:a16="http://schemas.microsoft.com/office/drawing/2014/main" id="{B5C3EDBB-362A-FE06-2480-1C0DC367A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97" y="5954334"/>
            <a:ext cx="1741302" cy="1160868"/>
          </a:xfrm>
          <a:prstGeom prst="rect">
            <a:avLst/>
          </a:prstGeom>
        </p:spPr>
      </p:pic>
      <p:pic>
        <p:nvPicPr>
          <p:cNvPr id="4" name="Picture 3">
            <a:extLst>
              <a:ext uri="{FF2B5EF4-FFF2-40B4-BE49-F238E27FC236}">
                <a16:creationId xmlns:a16="http://schemas.microsoft.com/office/drawing/2014/main" id="{2A5B32CC-F330-FD05-FA7A-3AB5EED4E8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0755" y="-52605"/>
            <a:ext cx="875061" cy="864603"/>
          </a:xfrm>
          <a:prstGeom prst="rect">
            <a:avLst/>
          </a:prstGeom>
        </p:spPr>
      </p:pic>
    </p:spTree>
    <p:extLst>
      <p:ext uri="{BB962C8B-B14F-4D97-AF65-F5344CB8AC3E}">
        <p14:creationId xmlns:p14="http://schemas.microsoft.com/office/powerpoint/2010/main" val="918102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1CED41-81C5-2868-D939-3EB25D2AE2A2}"/>
              </a:ext>
            </a:extLst>
          </p:cNvPr>
          <p:cNvPicPr>
            <a:picLocks noChangeAspect="1"/>
          </p:cNvPicPr>
          <p:nvPr/>
        </p:nvPicPr>
        <p:blipFill>
          <a:blip r:embed="rId4"/>
          <a:srcRect r="1795"/>
          <a:stretch>
            <a:fillRect/>
          </a:stretch>
        </p:blipFill>
        <p:spPr>
          <a:xfrm>
            <a:off x="152660" y="0"/>
            <a:ext cx="12039340" cy="6898248"/>
          </a:xfrm>
          <a:prstGeom prst="rect">
            <a:avLst/>
          </a:prstGeom>
        </p:spPr>
      </p:pic>
      <p:sp>
        <p:nvSpPr>
          <p:cNvPr id="2" name="TextBox 1">
            <a:extLst>
              <a:ext uri="{FF2B5EF4-FFF2-40B4-BE49-F238E27FC236}">
                <a16:creationId xmlns:a16="http://schemas.microsoft.com/office/drawing/2014/main" id="{A8C68B2A-DC4E-D8D7-7CEF-35B4ED910D53}"/>
              </a:ext>
            </a:extLst>
          </p:cNvPr>
          <p:cNvSpPr txBox="1"/>
          <p:nvPr/>
        </p:nvSpPr>
        <p:spPr>
          <a:xfrm>
            <a:off x="8384147" y="605307"/>
            <a:ext cx="3302507" cy="584775"/>
          </a:xfrm>
          <a:prstGeom prst="rect">
            <a:avLst/>
          </a:prstGeom>
          <a:noFill/>
          <a:scene3d>
            <a:camera prst="orthographicFront"/>
            <a:lightRig rig="sunset" dir="t"/>
          </a:scene3d>
        </p:spPr>
        <p:txBody>
          <a:bodyPr wrap="none" rtlCol="0">
            <a:spAutoFit/>
          </a:bodyPr>
          <a:lstStyle/>
          <a:p>
            <a:r>
              <a:rPr lang="en-US" sz="3200" b="1" dirty="0">
                <a:solidFill>
                  <a:srgbClr val="FF0000"/>
                </a:solidFill>
              </a:rPr>
              <a:t>COMING SOON</a:t>
            </a:r>
          </a:p>
        </p:txBody>
      </p:sp>
      <p:pic>
        <p:nvPicPr>
          <p:cNvPr id="4" name="Picture 3">
            <a:extLst>
              <a:ext uri="{FF2B5EF4-FFF2-40B4-BE49-F238E27FC236}">
                <a16:creationId xmlns:a16="http://schemas.microsoft.com/office/drawing/2014/main" id="{84A4687E-B2C6-58EB-3A86-D0A65512B5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98631" y="5486401"/>
            <a:ext cx="2207177" cy="1471452"/>
          </a:xfrm>
          <a:prstGeom prst="rect">
            <a:avLst/>
          </a:prstGeom>
        </p:spPr>
      </p:pic>
      <p:pic>
        <p:nvPicPr>
          <p:cNvPr id="6" name="Picture 5">
            <a:extLst>
              <a:ext uri="{FF2B5EF4-FFF2-40B4-BE49-F238E27FC236}">
                <a16:creationId xmlns:a16="http://schemas.microsoft.com/office/drawing/2014/main" id="{6343DFA6-A94A-FE12-F0C6-29C6789311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660" y="897694"/>
            <a:ext cx="3187700" cy="3149600"/>
          </a:xfrm>
          <a:prstGeom prst="rect">
            <a:avLst/>
          </a:prstGeom>
        </p:spPr>
      </p:pic>
    </p:spTree>
    <p:extLst>
      <p:ext uri="{BB962C8B-B14F-4D97-AF65-F5344CB8AC3E}">
        <p14:creationId xmlns:p14="http://schemas.microsoft.com/office/powerpoint/2010/main" val="34862493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33D47-E8E8-6D5D-25D9-DB7E3849D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FC914-523C-8D3B-29E3-106D744E08A9}"/>
              </a:ext>
            </a:extLst>
          </p:cNvPr>
          <p:cNvSpPr>
            <a:spLocks noGrp="1"/>
          </p:cNvSpPr>
          <p:nvPr>
            <p:ph type="title"/>
          </p:nvPr>
        </p:nvSpPr>
        <p:spPr>
          <a:xfrm>
            <a:off x="1640156" y="555187"/>
            <a:ext cx="8911687"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Next-Gen Compensation</a:t>
            </a:r>
            <a:endParaRPr lang="en-US" dirty="0">
              <a:effectLst>
                <a:outerShdw blurRad="50800" dist="38100" dir="2700000" algn="tl" rotWithShape="0">
                  <a:prstClr val="black">
                    <a:alpha val="40000"/>
                  </a:prstClr>
                </a:outerShdw>
              </a:effectLst>
              <a:latin typeface="+mn-lt"/>
            </a:endParaRPr>
          </a:p>
        </p:txBody>
      </p:sp>
      <p:sp>
        <p:nvSpPr>
          <p:cNvPr id="3" name="object 7">
            <a:extLst>
              <a:ext uri="{FF2B5EF4-FFF2-40B4-BE49-F238E27FC236}">
                <a16:creationId xmlns:a16="http://schemas.microsoft.com/office/drawing/2014/main" id="{0337239F-DE49-B816-BAEA-6EDE76E177FF}"/>
              </a:ext>
            </a:extLst>
          </p:cNvPr>
          <p:cNvSpPr txBox="1"/>
          <p:nvPr/>
        </p:nvSpPr>
        <p:spPr>
          <a:xfrm>
            <a:off x="712006" y="2279527"/>
            <a:ext cx="6381738" cy="3208186"/>
          </a:xfrm>
          <a:prstGeom prst="rect">
            <a:avLst/>
          </a:prstGeom>
        </p:spPr>
        <p:txBody>
          <a:bodyPr vert="horz" wrap="square" lIns="0" tIns="10160" rIns="0" bIns="0" rtlCol="0">
            <a:spAutoFit/>
          </a:bodyPr>
          <a:lstStyle/>
          <a:p>
            <a:pPr marL="13970" marR="59690" indent="-1905">
              <a:lnSpc>
                <a:spcPct val="127699"/>
              </a:lnSpc>
              <a:spcBef>
                <a:spcPts val="80"/>
              </a:spcBef>
            </a:pPr>
            <a:r>
              <a:rPr sz="2000" spc="160" dirty="0">
                <a:solidFill>
                  <a:srgbClr val="070707"/>
                </a:solidFill>
                <a:latin typeface="Arial"/>
                <a:cs typeface="Arial"/>
              </a:rPr>
              <a:t>Welcome</a:t>
            </a:r>
            <a:r>
              <a:rPr sz="2000" spc="130" dirty="0">
                <a:solidFill>
                  <a:srgbClr val="070707"/>
                </a:solidFill>
                <a:latin typeface="Arial"/>
                <a:cs typeface="Arial"/>
              </a:rPr>
              <a:t> </a:t>
            </a:r>
            <a:r>
              <a:rPr sz="2000" spc="105" dirty="0">
                <a:solidFill>
                  <a:srgbClr val="070707"/>
                </a:solidFill>
                <a:latin typeface="Arial"/>
                <a:cs typeface="Arial"/>
              </a:rPr>
              <a:t>to</a:t>
            </a:r>
            <a:r>
              <a:rPr sz="2000" spc="270" dirty="0">
                <a:solidFill>
                  <a:srgbClr val="070707"/>
                </a:solidFill>
                <a:latin typeface="Arial"/>
                <a:cs typeface="Arial"/>
              </a:rPr>
              <a:t> </a:t>
            </a:r>
            <a:r>
              <a:rPr sz="2000" spc="114" dirty="0">
                <a:solidFill>
                  <a:srgbClr val="070707"/>
                </a:solidFill>
                <a:latin typeface="Arial"/>
                <a:cs typeface="Arial"/>
              </a:rPr>
              <a:t>the</a:t>
            </a:r>
            <a:r>
              <a:rPr sz="2000" spc="150" dirty="0">
                <a:solidFill>
                  <a:srgbClr val="070707"/>
                </a:solidFill>
                <a:latin typeface="Arial"/>
                <a:cs typeface="Arial"/>
              </a:rPr>
              <a:t> </a:t>
            </a:r>
            <a:r>
              <a:rPr sz="2000" spc="114" dirty="0">
                <a:solidFill>
                  <a:srgbClr val="070707"/>
                </a:solidFill>
                <a:latin typeface="Arial"/>
                <a:cs typeface="Arial"/>
              </a:rPr>
              <a:t>future</a:t>
            </a:r>
            <a:r>
              <a:rPr sz="2000" spc="180" dirty="0">
                <a:solidFill>
                  <a:srgbClr val="070707"/>
                </a:solidFill>
                <a:latin typeface="Arial"/>
                <a:cs typeface="Arial"/>
              </a:rPr>
              <a:t> </a:t>
            </a:r>
            <a:r>
              <a:rPr sz="2000" spc="110" dirty="0">
                <a:solidFill>
                  <a:srgbClr val="070707"/>
                </a:solidFill>
                <a:latin typeface="Arial"/>
                <a:cs typeface="Arial"/>
              </a:rPr>
              <a:t>of</a:t>
            </a:r>
            <a:r>
              <a:rPr sz="2000" spc="195" dirty="0">
                <a:solidFill>
                  <a:srgbClr val="070707"/>
                </a:solidFill>
                <a:latin typeface="Arial"/>
                <a:cs typeface="Arial"/>
              </a:rPr>
              <a:t> </a:t>
            </a:r>
            <a:r>
              <a:rPr sz="2000" spc="155" dirty="0">
                <a:solidFill>
                  <a:srgbClr val="070707"/>
                </a:solidFill>
                <a:latin typeface="Arial"/>
                <a:cs typeface="Arial"/>
              </a:rPr>
              <a:t>opportunity </a:t>
            </a:r>
            <a:r>
              <a:rPr sz="2000" spc="145" dirty="0">
                <a:solidFill>
                  <a:srgbClr val="070707"/>
                </a:solidFill>
                <a:latin typeface="Arial"/>
                <a:cs typeface="Arial"/>
              </a:rPr>
              <a:t>with</a:t>
            </a:r>
            <a:r>
              <a:rPr sz="2000" spc="75" dirty="0">
                <a:solidFill>
                  <a:srgbClr val="070707"/>
                </a:solidFill>
                <a:latin typeface="Arial"/>
                <a:cs typeface="Arial"/>
              </a:rPr>
              <a:t> </a:t>
            </a:r>
            <a:r>
              <a:rPr lang="en-US" sz="2000" spc="114" dirty="0">
                <a:solidFill>
                  <a:srgbClr val="070707"/>
                </a:solidFill>
                <a:latin typeface="Arial"/>
                <a:cs typeface="Arial"/>
              </a:rPr>
              <a:t>BeniVita™ </a:t>
            </a:r>
            <a:r>
              <a:rPr sz="2000" spc="575" dirty="0">
                <a:solidFill>
                  <a:srgbClr val="070707"/>
                </a:solidFill>
                <a:latin typeface="Arial"/>
                <a:cs typeface="Arial"/>
              </a:rPr>
              <a:t>-</a:t>
            </a:r>
            <a:r>
              <a:rPr sz="2000" spc="459" dirty="0">
                <a:solidFill>
                  <a:srgbClr val="070707"/>
                </a:solidFill>
                <a:latin typeface="Arial"/>
                <a:cs typeface="Arial"/>
              </a:rPr>
              <a:t>a </a:t>
            </a:r>
            <a:r>
              <a:rPr sz="2000" spc="145" dirty="0">
                <a:solidFill>
                  <a:srgbClr val="070707"/>
                </a:solidFill>
                <a:latin typeface="Arial"/>
                <a:cs typeface="Arial"/>
              </a:rPr>
              <a:t>groundbreaking</a:t>
            </a:r>
            <a:r>
              <a:rPr sz="2000" spc="105" dirty="0">
                <a:solidFill>
                  <a:srgbClr val="070707"/>
                </a:solidFill>
                <a:latin typeface="Arial"/>
                <a:cs typeface="Arial"/>
              </a:rPr>
              <a:t> </a:t>
            </a:r>
            <a:r>
              <a:rPr sz="2000" spc="114" dirty="0">
                <a:solidFill>
                  <a:srgbClr val="070707"/>
                </a:solidFill>
                <a:latin typeface="Arial"/>
                <a:cs typeface="Arial"/>
              </a:rPr>
              <a:t>compensation</a:t>
            </a:r>
            <a:r>
              <a:rPr sz="2000" spc="210" dirty="0">
                <a:solidFill>
                  <a:srgbClr val="070707"/>
                </a:solidFill>
                <a:latin typeface="Arial"/>
                <a:cs typeface="Arial"/>
              </a:rPr>
              <a:t> </a:t>
            </a:r>
            <a:r>
              <a:rPr sz="2000" spc="135" dirty="0">
                <a:solidFill>
                  <a:srgbClr val="070707"/>
                </a:solidFill>
                <a:latin typeface="Arial"/>
                <a:cs typeface="Arial"/>
              </a:rPr>
              <a:t>plan</a:t>
            </a:r>
            <a:r>
              <a:rPr sz="2000" spc="50" dirty="0">
                <a:solidFill>
                  <a:srgbClr val="070707"/>
                </a:solidFill>
                <a:latin typeface="Arial"/>
                <a:cs typeface="Arial"/>
              </a:rPr>
              <a:t> </a:t>
            </a:r>
            <a:r>
              <a:rPr sz="2000" spc="140" dirty="0">
                <a:solidFill>
                  <a:srgbClr val="070707"/>
                </a:solidFill>
                <a:latin typeface="Arial"/>
                <a:cs typeface="Arial"/>
              </a:rPr>
              <a:t>that</a:t>
            </a:r>
            <a:r>
              <a:rPr sz="2000" spc="100" dirty="0">
                <a:solidFill>
                  <a:srgbClr val="070707"/>
                </a:solidFill>
                <a:latin typeface="Arial"/>
                <a:cs typeface="Arial"/>
              </a:rPr>
              <a:t> </a:t>
            </a:r>
            <a:r>
              <a:rPr sz="2000" spc="95" dirty="0">
                <a:solidFill>
                  <a:srgbClr val="070707"/>
                </a:solidFill>
                <a:latin typeface="Arial"/>
                <a:cs typeface="Arial"/>
              </a:rPr>
              <a:t>invites</a:t>
            </a:r>
            <a:r>
              <a:rPr sz="2000" spc="65" dirty="0">
                <a:solidFill>
                  <a:srgbClr val="070707"/>
                </a:solidFill>
                <a:latin typeface="Arial"/>
                <a:cs typeface="Arial"/>
              </a:rPr>
              <a:t> </a:t>
            </a:r>
            <a:r>
              <a:rPr sz="2000" spc="110" dirty="0">
                <a:solidFill>
                  <a:srgbClr val="070707"/>
                </a:solidFill>
                <a:latin typeface="Arial"/>
                <a:cs typeface="Arial"/>
              </a:rPr>
              <a:t>you</a:t>
            </a:r>
            <a:r>
              <a:rPr sz="2000" spc="165" dirty="0">
                <a:solidFill>
                  <a:srgbClr val="070707"/>
                </a:solidFill>
                <a:latin typeface="Arial"/>
                <a:cs typeface="Arial"/>
              </a:rPr>
              <a:t> </a:t>
            </a:r>
            <a:r>
              <a:rPr sz="2000" spc="60" dirty="0">
                <a:solidFill>
                  <a:srgbClr val="070707"/>
                </a:solidFill>
                <a:latin typeface="Arial"/>
                <a:cs typeface="Arial"/>
              </a:rPr>
              <a:t>to </a:t>
            </a:r>
            <a:r>
              <a:rPr sz="2000" spc="125" dirty="0">
                <a:solidFill>
                  <a:srgbClr val="070707"/>
                </a:solidFill>
                <a:latin typeface="Arial"/>
                <a:cs typeface="Arial"/>
              </a:rPr>
              <a:t>step</a:t>
            </a:r>
            <a:r>
              <a:rPr sz="2000" spc="135" dirty="0">
                <a:solidFill>
                  <a:srgbClr val="070707"/>
                </a:solidFill>
                <a:latin typeface="Arial"/>
                <a:cs typeface="Arial"/>
              </a:rPr>
              <a:t> </a:t>
            </a:r>
            <a:r>
              <a:rPr sz="2000" spc="150" dirty="0">
                <a:solidFill>
                  <a:srgbClr val="070707"/>
                </a:solidFill>
                <a:latin typeface="Arial"/>
                <a:cs typeface="Arial"/>
              </a:rPr>
              <a:t>into</a:t>
            </a:r>
            <a:r>
              <a:rPr sz="2000" spc="50" dirty="0">
                <a:solidFill>
                  <a:srgbClr val="070707"/>
                </a:solidFill>
                <a:latin typeface="Arial"/>
                <a:cs typeface="Arial"/>
              </a:rPr>
              <a:t> </a:t>
            </a:r>
            <a:r>
              <a:rPr sz="2000" spc="175" dirty="0">
                <a:solidFill>
                  <a:srgbClr val="070707"/>
                </a:solidFill>
                <a:latin typeface="Arial"/>
                <a:cs typeface="Arial"/>
              </a:rPr>
              <a:t>the</a:t>
            </a:r>
            <a:r>
              <a:rPr sz="2000" spc="10" dirty="0">
                <a:solidFill>
                  <a:srgbClr val="070707"/>
                </a:solidFill>
                <a:latin typeface="Arial"/>
                <a:cs typeface="Arial"/>
              </a:rPr>
              <a:t> </a:t>
            </a:r>
            <a:r>
              <a:rPr lang="en-US" sz="2000" spc="120" dirty="0">
                <a:solidFill>
                  <a:srgbClr val="070707"/>
                </a:solidFill>
                <a:latin typeface="Arial"/>
                <a:cs typeface="Arial"/>
              </a:rPr>
              <a:t>essential </a:t>
            </a:r>
            <a:r>
              <a:rPr sz="2000" spc="100" dirty="0">
                <a:solidFill>
                  <a:srgbClr val="070707"/>
                </a:solidFill>
                <a:latin typeface="Arial"/>
                <a:cs typeface="Arial"/>
              </a:rPr>
              <a:t>industries</a:t>
            </a:r>
            <a:r>
              <a:rPr sz="2000" spc="130" dirty="0">
                <a:solidFill>
                  <a:srgbClr val="070707"/>
                </a:solidFill>
                <a:latin typeface="Arial"/>
                <a:cs typeface="Arial"/>
              </a:rPr>
              <a:t> </a:t>
            </a:r>
            <a:r>
              <a:rPr sz="2000" spc="60" dirty="0">
                <a:solidFill>
                  <a:srgbClr val="070707"/>
                </a:solidFill>
                <a:latin typeface="Arial"/>
                <a:cs typeface="Arial"/>
              </a:rPr>
              <a:t>of </a:t>
            </a:r>
            <a:r>
              <a:rPr sz="2000" spc="85" dirty="0">
                <a:solidFill>
                  <a:srgbClr val="070707"/>
                </a:solidFill>
                <a:latin typeface="Arial"/>
                <a:cs typeface="Arial"/>
              </a:rPr>
              <a:t>healthcare</a:t>
            </a:r>
            <a:r>
              <a:rPr sz="2000" spc="225" dirty="0">
                <a:solidFill>
                  <a:srgbClr val="070707"/>
                </a:solidFill>
                <a:latin typeface="Arial"/>
                <a:cs typeface="Arial"/>
              </a:rPr>
              <a:t> </a:t>
            </a:r>
            <a:r>
              <a:rPr sz="2000" spc="100" dirty="0">
                <a:solidFill>
                  <a:srgbClr val="070707"/>
                </a:solidFill>
                <a:latin typeface="Arial"/>
                <a:cs typeface="Arial"/>
              </a:rPr>
              <a:t>and</a:t>
            </a:r>
            <a:r>
              <a:rPr sz="2000" spc="190" dirty="0">
                <a:solidFill>
                  <a:srgbClr val="070707"/>
                </a:solidFill>
                <a:latin typeface="Arial"/>
                <a:cs typeface="Arial"/>
              </a:rPr>
              <a:t> </a:t>
            </a:r>
            <a:r>
              <a:rPr sz="2000" spc="50" dirty="0">
                <a:solidFill>
                  <a:srgbClr val="070707"/>
                </a:solidFill>
                <a:latin typeface="Arial"/>
                <a:cs typeface="Arial"/>
              </a:rPr>
              <a:t>wellness.</a:t>
            </a:r>
            <a:endParaRPr sz="2000" dirty="0">
              <a:latin typeface="Arial"/>
              <a:cs typeface="Arial"/>
            </a:endParaRPr>
          </a:p>
          <a:p>
            <a:pPr marL="21590">
              <a:lnSpc>
                <a:spcPct val="100000"/>
              </a:lnSpc>
              <a:spcBef>
                <a:spcPts val="775"/>
              </a:spcBef>
              <a:tabLst>
                <a:tab pos="6795770" algn="l"/>
              </a:tabLst>
            </a:pPr>
            <a:r>
              <a:rPr sz="2400" b="1" dirty="0">
                <a:solidFill>
                  <a:srgbClr val="08C4B3"/>
                </a:solidFill>
                <a:latin typeface="Arial"/>
                <a:cs typeface="Arial"/>
              </a:rPr>
              <a:t>This</a:t>
            </a:r>
            <a:r>
              <a:rPr sz="2400" b="1" spc="30" dirty="0">
                <a:solidFill>
                  <a:srgbClr val="08C4B3"/>
                </a:solidFill>
                <a:latin typeface="Arial"/>
                <a:cs typeface="Arial"/>
              </a:rPr>
              <a:t> </a:t>
            </a:r>
            <a:r>
              <a:rPr sz="2400" b="1" dirty="0">
                <a:solidFill>
                  <a:srgbClr val="08C4B3"/>
                </a:solidFill>
                <a:latin typeface="Arial"/>
                <a:cs typeface="Arial"/>
              </a:rPr>
              <a:t>isn't</a:t>
            </a:r>
            <a:r>
              <a:rPr sz="2400" b="1" spc="175" dirty="0">
                <a:solidFill>
                  <a:srgbClr val="08C4B3"/>
                </a:solidFill>
                <a:latin typeface="Arial"/>
                <a:cs typeface="Arial"/>
              </a:rPr>
              <a:t> </a:t>
            </a:r>
            <a:r>
              <a:rPr sz="2400" b="1" dirty="0">
                <a:solidFill>
                  <a:srgbClr val="08C4B3"/>
                </a:solidFill>
                <a:latin typeface="Arial"/>
                <a:cs typeface="Arial"/>
              </a:rPr>
              <a:t>just</a:t>
            </a:r>
            <a:r>
              <a:rPr sz="2400" b="1" spc="180" dirty="0">
                <a:solidFill>
                  <a:srgbClr val="08C4B3"/>
                </a:solidFill>
                <a:latin typeface="Arial"/>
                <a:cs typeface="Arial"/>
              </a:rPr>
              <a:t> </a:t>
            </a:r>
            <a:r>
              <a:rPr sz="2400" b="1" spc="55" dirty="0">
                <a:solidFill>
                  <a:srgbClr val="08C4B3"/>
                </a:solidFill>
                <a:latin typeface="Arial"/>
                <a:cs typeface="Arial"/>
              </a:rPr>
              <a:t>another</a:t>
            </a:r>
            <a:r>
              <a:rPr sz="2400" b="1" spc="375" dirty="0">
                <a:solidFill>
                  <a:srgbClr val="08C4B3"/>
                </a:solidFill>
                <a:latin typeface="Arial"/>
                <a:cs typeface="Arial"/>
              </a:rPr>
              <a:t> </a:t>
            </a:r>
            <a:r>
              <a:rPr sz="2400" b="1" spc="-10" dirty="0">
                <a:solidFill>
                  <a:srgbClr val="08C4B3"/>
                </a:solidFill>
                <a:latin typeface="Arial"/>
                <a:cs typeface="Arial"/>
              </a:rPr>
              <a:t>compensation</a:t>
            </a:r>
            <a:r>
              <a:rPr lang="en-US" sz="2400" b="1" spc="-10" dirty="0">
                <a:solidFill>
                  <a:srgbClr val="08C4B3"/>
                </a:solidFill>
                <a:latin typeface="Arial"/>
                <a:cs typeface="Arial"/>
              </a:rPr>
              <a:t> </a:t>
            </a:r>
            <a:r>
              <a:rPr sz="2400" b="1" spc="50" dirty="0">
                <a:solidFill>
                  <a:srgbClr val="08C4B3"/>
                </a:solidFill>
                <a:latin typeface="Arial"/>
                <a:cs typeface="Arial"/>
              </a:rPr>
              <a:t>plan</a:t>
            </a:r>
            <a:r>
              <a:rPr lang="en-US" sz="2400" b="1" spc="50" dirty="0">
                <a:solidFill>
                  <a:srgbClr val="08C4B3"/>
                </a:solidFill>
                <a:latin typeface="Arial"/>
                <a:cs typeface="Arial"/>
              </a:rPr>
              <a:t>,</a:t>
            </a:r>
            <a:endParaRPr lang="en-US" sz="2000" spc="110" dirty="0">
              <a:solidFill>
                <a:srgbClr val="070707"/>
              </a:solidFill>
              <a:latin typeface="Arial"/>
              <a:cs typeface="Arial"/>
            </a:endParaRPr>
          </a:p>
          <a:p>
            <a:pPr marL="22225" marR="83185" indent="-3810">
              <a:lnSpc>
                <a:spcPct val="129099"/>
              </a:lnSpc>
              <a:spcBef>
                <a:spcPts val="20"/>
              </a:spcBef>
              <a:tabLst>
                <a:tab pos="2154555" algn="l"/>
              </a:tabLst>
            </a:pPr>
            <a:r>
              <a:rPr sz="2000" spc="110" dirty="0">
                <a:solidFill>
                  <a:srgbClr val="070707"/>
                </a:solidFill>
                <a:latin typeface="Arial"/>
                <a:cs typeface="Arial"/>
              </a:rPr>
              <a:t>It's</a:t>
            </a:r>
            <a:r>
              <a:rPr sz="2000" dirty="0">
                <a:solidFill>
                  <a:srgbClr val="070707"/>
                </a:solidFill>
                <a:latin typeface="Arial"/>
                <a:cs typeface="Arial"/>
              </a:rPr>
              <a:t> a</a:t>
            </a:r>
            <a:r>
              <a:rPr sz="2000" spc="180" dirty="0">
                <a:solidFill>
                  <a:srgbClr val="070707"/>
                </a:solidFill>
                <a:latin typeface="Arial"/>
                <a:cs typeface="Arial"/>
              </a:rPr>
              <a:t> </a:t>
            </a:r>
            <a:r>
              <a:rPr sz="2000" spc="75" dirty="0">
                <a:solidFill>
                  <a:srgbClr val="070707"/>
                </a:solidFill>
                <a:latin typeface="Arial"/>
                <a:cs typeface="Arial"/>
              </a:rPr>
              <a:t>chance</a:t>
            </a:r>
            <a:r>
              <a:rPr sz="2000" spc="40" dirty="0">
                <a:solidFill>
                  <a:srgbClr val="070707"/>
                </a:solidFill>
                <a:latin typeface="Arial"/>
                <a:cs typeface="Arial"/>
              </a:rPr>
              <a:t> </a:t>
            </a:r>
            <a:r>
              <a:rPr sz="2000" spc="35" dirty="0">
                <a:solidFill>
                  <a:srgbClr val="070707"/>
                </a:solidFill>
                <a:latin typeface="Arial"/>
                <a:cs typeface="Arial"/>
              </a:rPr>
              <a:t>to</a:t>
            </a:r>
            <a:r>
              <a:rPr lang="en-US" sz="2000" spc="35" dirty="0">
                <a:solidFill>
                  <a:srgbClr val="070707"/>
                </a:solidFill>
                <a:latin typeface="Arial"/>
                <a:cs typeface="Arial"/>
              </a:rPr>
              <a:t> </a:t>
            </a:r>
            <a:r>
              <a:rPr sz="2000" spc="110" dirty="0">
                <a:solidFill>
                  <a:srgbClr val="070707"/>
                </a:solidFill>
                <a:latin typeface="Arial"/>
                <a:cs typeface="Arial"/>
              </a:rPr>
              <a:t>align</a:t>
            </a:r>
            <a:r>
              <a:rPr sz="2000" spc="105" dirty="0">
                <a:solidFill>
                  <a:srgbClr val="070707"/>
                </a:solidFill>
                <a:latin typeface="Arial"/>
                <a:cs typeface="Arial"/>
              </a:rPr>
              <a:t> </a:t>
            </a:r>
            <a:r>
              <a:rPr sz="2000" spc="130" dirty="0">
                <a:solidFill>
                  <a:srgbClr val="070707"/>
                </a:solidFill>
                <a:latin typeface="Arial"/>
                <a:cs typeface="Arial"/>
              </a:rPr>
              <a:t>with</a:t>
            </a:r>
            <a:r>
              <a:rPr sz="2000" spc="140" dirty="0">
                <a:solidFill>
                  <a:srgbClr val="070707"/>
                </a:solidFill>
                <a:latin typeface="Arial"/>
                <a:cs typeface="Arial"/>
              </a:rPr>
              <a:t> </a:t>
            </a:r>
            <a:r>
              <a:rPr sz="2000" dirty="0">
                <a:solidFill>
                  <a:srgbClr val="070707"/>
                </a:solidFill>
                <a:latin typeface="Arial"/>
                <a:cs typeface="Arial"/>
              </a:rPr>
              <a:t>a</a:t>
            </a:r>
            <a:r>
              <a:rPr sz="2000" spc="145" dirty="0">
                <a:solidFill>
                  <a:srgbClr val="070707"/>
                </a:solidFill>
                <a:latin typeface="Arial"/>
                <a:cs typeface="Arial"/>
              </a:rPr>
              <a:t> </a:t>
            </a:r>
            <a:r>
              <a:rPr sz="2000" spc="85" dirty="0">
                <a:solidFill>
                  <a:srgbClr val="070707"/>
                </a:solidFill>
                <a:latin typeface="Arial"/>
                <a:cs typeface="Arial"/>
              </a:rPr>
              <a:t>mission</a:t>
            </a:r>
            <a:r>
              <a:rPr sz="2000" spc="100" dirty="0">
                <a:solidFill>
                  <a:srgbClr val="070707"/>
                </a:solidFill>
                <a:latin typeface="Arial"/>
                <a:cs typeface="Arial"/>
              </a:rPr>
              <a:t> </a:t>
            </a:r>
            <a:r>
              <a:rPr sz="2000" spc="140" dirty="0">
                <a:solidFill>
                  <a:srgbClr val="070707"/>
                </a:solidFill>
                <a:latin typeface="Arial"/>
                <a:cs typeface="Arial"/>
              </a:rPr>
              <a:t>that</a:t>
            </a:r>
            <a:r>
              <a:rPr sz="2000" spc="40" dirty="0">
                <a:solidFill>
                  <a:srgbClr val="070707"/>
                </a:solidFill>
                <a:latin typeface="Arial"/>
                <a:cs typeface="Arial"/>
              </a:rPr>
              <a:t> </a:t>
            </a:r>
            <a:r>
              <a:rPr sz="2000" spc="100" dirty="0">
                <a:solidFill>
                  <a:srgbClr val="070707"/>
                </a:solidFill>
                <a:latin typeface="Arial"/>
                <a:cs typeface="Arial"/>
              </a:rPr>
              <a:t>transforms</a:t>
            </a:r>
            <a:r>
              <a:rPr sz="2000" spc="215" dirty="0">
                <a:solidFill>
                  <a:srgbClr val="070707"/>
                </a:solidFill>
                <a:latin typeface="Arial"/>
                <a:cs typeface="Arial"/>
              </a:rPr>
              <a:t> </a:t>
            </a:r>
            <a:r>
              <a:rPr sz="2000" spc="55" dirty="0">
                <a:solidFill>
                  <a:srgbClr val="070707"/>
                </a:solidFill>
                <a:latin typeface="Arial"/>
                <a:cs typeface="Arial"/>
              </a:rPr>
              <a:t>lives </a:t>
            </a:r>
            <a:r>
              <a:rPr sz="2000" spc="110" dirty="0">
                <a:solidFill>
                  <a:srgbClr val="070707"/>
                </a:solidFill>
                <a:latin typeface="Arial"/>
                <a:cs typeface="Arial"/>
              </a:rPr>
              <a:t>while</a:t>
            </a:r>
            <a:r>
              <a:rPr sz="2000" spc="114" dirty="0">
                <a:solidFill>
                  <a:srgbClr val="070707"/>
                </a:solidFill>
                <a:latin typeface="Arial"/>
                <a:cs typeface="Arial"/>
              </a:rPr>
              <a:t> </a:t>
            </a:r>
            <a:r>
              <a:rPr sz="2000" spc="130" dirty="0">
                <a:solidFill>
                  <a:srgbClr val="070707"/>
                </a:solidFill>
                <a:latin typeface="Arial"/>
                <a:cs typeface="Arial"/>
              </a:rPr>
              <a:t>offering</a:t>
            </a:r>
            <a:r>
              <a:rPr sz="2000" spc="105" dirty="0">
                <a:solidFill>
                  <a:srgbClr val="070707"/>
                </a:solidFill>
                <a:latin typeface="Arial"/>
                <a:cs typeface="Arial"/>
              </a:rPr>
              <a:t> </a:t>
            </a:r>
            <a:r>
              <a:rPr sz="2000" spc="170" dirty="0">
                <a:solidFill>
                  <a:srgbClr val="070707"/>
                </a:solidFill>
                <a:latin typeface="Arial"/>
                <a:cs typeface="Arial"/>
              </a:rPr>
              <a:t>you</a:t>
            </a:r>
            <a:r>
              <a:rPr sz="2000" spc="-15" dirty="0">
                <a:solidFill>
                  <a:srgbClr val="070707"/>
                </a:solidFill>
                <a:latin typeface="Arial"/>
                <a:cs typeface="Arial"/>
              </a:rPr>
              <a:t> </a:t>
            </a:r>
            <a:r>
              <a:rPr sz="2000" spc="145" dirty="0">
                <a:solidFill>
                  <a:srgbClr val="070707"/>
                </a:solidFill>
                <a:latin typeface="Arial"/>
                <a:cs typeface="Arial"/>
              </a:rPr>
              <a:t>the</a:t>
            </a:r>
            <a:r>
              <a:rPr sz="2000" spc="45" dirty="0">
                <a:solidFill>
                  <a:srgbClr val="070707"/>
                </a:solidFill>
                <a:latin typeface="Arial"/>
                <a:cs typeface="Arial"/>
              </a:rPr>
              <a:t> </a:t>
            </a:r>
            <a:r>
              <a:rPr sz="2000" spc="145" dirty="0">
                <a:solidFill>
                  <a:srgbClr val="070707"/>
                </a:solidFill>
                <a:latin typeface="Arial"/>
                <a:cs typeface="Arial"/>
              </a:rPr>
              <a:t>tools</a:t>
            </a:r>
            <a:r>
              <a:rPr sz="2000" spc="20" dirty="0">
                <a:solidFill>
                  <a:srgbClr val="070707"/>
                </a:solidFill>
                <a:latin typeface="Arial"/>
                <a:cs typeface="Arial"/>
              </a:rPr>
              <a:t> </a:t>
            </a:r>
            <a:r>
              <a:rPr sz="2000" spc="140" dirty="0">
                <a:solidFill>
                  <a:srgbClr val="070707"/>
                </a:solidFill>
                <a:latin typeface="Arial"/>
                <a:cs typeface="Arial"/>
              </a:rPr>
              <a:t>to</a:t>
            </a:r>
            <a:r>
              <a:rPr sz="2000" spc="260" dirty="0">
                <a:solidFill>
                  <a:srgbClr val="070707"/>
                </a:solidFill>
                <a:latin typeface="Arial"/>
                <a:cs typeface="Arial"/>
              </a:rPr>
              <a:t> </a:t>
            </a:r>
            <a:r>
              <a:rPr sz="2000" spc="155" dirty="0">
                <a:solidFill>
                  <a:srgbClr val="070707"/>
                </a:solidFill>
                <a:latin typeface="Arial"/>
                <a:cs typeface="Arial"/>
              </a:rPr>
              <a:t>build</a:t>
            </a:r>
            <a:r>
              <a:rPr sz="2000" spc="90" dirty="0">
                <a:solidFill>
                  <a:srgbClr val="070707"/>
                </a:solidFill>
                <a:latin typeface="Arial"/>
                <a:cs typeface="Arial"/>
              </a:rPr>
              <a:t> </a:t>
            </a:r>
            <a:r>
              <a:rPr sz="2000" spc="125" dirty="0">
                <a:solidFill>
                  <a:srgbClr val="070707"/>
                </a:solidFill>
                <a:latin typeface="Arial"/>
                <a:cs typeface="Arial"/>
              </a:rPr>
              <a:t>your</a:t>
            </a:r>
            <a:r>
              <a:rPr sz="2000" spc="120" dirty="0">
                <a:solidFill>
                  <a:srgbClr val="070707"/>
                </a:solidFill>
                <a:latin typeface="Arial"/>
                <a:cs typeface="Arial"/>
              </a:rPr>
              <a:t> </a:t>
            </a:r>
            <a:r>
              <a:rPr sz="2000" spc="150" dirty="0">
                <a:solidFill>
                  <a:srgbClr val="070707"/>
                </a:solidFill>
                <a:latin typeface="Arial"/>
                <a:cs typeface="Arial"/>
              </a:rPr>
              <a:t>own</a:t>
            </a:r>
            <a:r>
              <a:rPr sz="2000" spc="145" dirty="0">
                <a:solidFill>
                  <a:srgbClr val="070707"/>
                </a:solidFill>
                <a:latin typeface="Arial"/>
                <a:cs typeface="Arial"/>
              </a:rPr>
              <a:t> </a:t>
            </a:r>
            <a:r>
              <a:rPr sz="2000" spc="-10" dirty="0">
                <a:solidFill>
                  <a:srgbClr val="070707"/>
                </a:solidFill>
                <a:latin typeface="Arial"/>
                <a:cs typeface="Arial"/>
              </a:rPr>
              <a:t>success.</a:t>
            </a:r>
            <a:endParaRPr sz="2000" dirty="0">
              <a:latin typeface="Arial"/>
              <a:cs typeface="Arial"/>
            </a:endParaRPr>
          </a:p>
        </p:txBody>
      </p:sp>
      <p:grpSp>
        <p:nvGrpSpPr>
          <p:cNvPr id="8" name="Group 7">
            <a:extLst>
              <a:ext uri="{FF2B5EF4-FFF2-40B4-BE49-F238E27FC236}">
                <a16:creationId xmlns:a16="http://schemas.microsoft.com/office/drawing/2014/main" id="{91E072CE-931A-58E2-99B4-79D4920AA3DB}"/>
              </a:ext>
            </a:extLst>
          </p:cNvPr>
          <p:cNvGrpSpPr/>
          <p:nvPr/>
        </p:nvGrpSpPr>
        <p:grpSpPr>
          <a:xfrm>
            <a:off x="7308056" y="2054820"/>
            <a:ext cx="3674492" cy="3667324"/>
            <a:chOff x="7100887" y="2283420"/>
            <a:chExt cx="3674492" cy="3667324"/>
          </a:xfrm>
        </p:grpSpPr>
        <p:pic>
          <p:nvPicPr>
            <p:cNvPr id="4" name="object 2">
              <a:extLst>
                <a:ext uri="{FF2B5EF4-FFF2-40B4-BE49-F238E27FC236}">
                  <a16:creationId xmlns:a16="http://schemas.microsoft.com/office/drawing/2014/main" id="{93E4DF07-1EA3-BDB4-8918-DFD54BF27F2E}"/>
                </a:ext>
              </a:extLst>
            </p:cNvPr>
            <p:cNvPicPr>
              <a:picLocks noChangeAspect="1"/>
            </p:cNvPicPr>
            <p:nvPr/>
          </p:nvPicPr>
          <p:blipFill>
            <a:blip r:embed="rId2" cstate="print"/>
            <a:srcRect t="51942"/>
            <a:stretch>
              <a:fillRect/>
            </a:stretch>
          </p:blipFill>
          <p:spPr>
            <a:xfrm>
              <a:off x="7100887" y="4121944"/>
              <a:ext cx="1845340" cy="1828800"/>
            </a:xfrm>
            <a:prstGeom prst="rect">
              <a:avLst/>
            </a:prstGeom>
          </p:spPr>
        </p:pic>
        <p:pic>
          <p:nvPicPr>
            <p:cNvPr id="5" name="object 3">
              <a:extLst>
                <a:ext uri="{FF2B5EF4-FFF2-40B4-BE49-F238E27FC236}">
                  <a16:creationId xmlns:a16="http://schemas.microsoft.com/office/drawing/2014/main" id="{1BF34425-627C-99BD-7311-48622F6DA205}"/>
                </a:ext>
              </a:extLst>
            </p:cNvPr>
            <p:cNvPicPr>
              <a:picLocks noChangeAspect="1"/>
            </p:cNvPicPr>
            <p:nvPr/>
          </p:nvPicPr>
          <p:blipFill>
            <a:blip r:embed="rId3" cstate="print"/>
            <a:srcRect b="49816"/>
            <a:stretch>
              <a:fillRect/>
            </a:stretch>
          </p:blipFill>
          <p:spPr>
            <a:xfrm>
              <a:off x="8946579" y="2286412"/>
              <a:ext cx="1828800" cy="1825808"/>
            </a:xfrm>
            <a:prstGeom prst="rect">
              <a:avLst/>
            </a:prstGeom>
          </p:spPr>
        </p:pic>
        <p:sp>
          <p:nvSpPr>
            <p:cNvPr id="6" name="TextBox 5">
              <a:extLst>
                <a:ext uri="{FF2B5EF4-FFF2-40B4-BE49-F238E27FC236}">
                  <a16:creationId xmlns:a16="http://schemas.microsoft.com/office/drawing/2014/main" id="{2FCEAD8E-E62A-6B32-0367-A29686CC8848}"/>
                </a:ext>
              </a:extLst>
            </p:cNvPr>
            <p:cNvSpPr txBox="1">
              <a:spLocks/>
            </p:cNvSpPr>
            <p:nvPr/>
          </p:nvSpPr>
          <p:spPr>
            <a:xfrm>
              <a:off x="7117427" y="2283420"/>
              <a:ext cx="1828800" cy="1828800"/>
            </a:xfrm>
            <a:prstGeom prst="rect">
              <a:avLst/>
            </a:prstGeom>
            <a:solidFill>
              <a:srgbClr val="09C5B4"/>
            </a:solidFill>
          </p:spPr>
          <p:txBody>
            <a:bodyPr wrap="square" rtlCol="0" anchor="ctr">
              <a:spAutoFit/>
            </a:bodyPr>
            <a:lstStyle/>
            <a:p>
              <a:pPr algn="ctr"/>
              <a:r>
                <a:rPr lang="en-US" sz="1200" dirty="0">
                  <a:solidFill>
                    <a:schemeClr val="bg1"/>
                  </a:solidFill>
                </a:rPr>
                <a:t>Our next generation hybrid model combines the best of modern affiliate marketing with the proven power of traditional direct sales residual income</a:t>
              </a:r>
            </a:p>
          </p:txBody>
        </p:sp>
        <p:sp>
          <p:nvSpPr>
            <p:cNvPr id="7" name="TextBox 6">
              <a:extLst>
                <a:ext uri="{FF2B5EF4-FFF2-40B4-BE49-F238E27FC236}">
                  <a16:creationId xmlns:a16="http://schemas.microsoft.com/office/drawing/2014/main" id="{A5AE5A6F-5DF9-A754-D66A-C64E37676993}"/>
                </a:ext>
              </a:extLst>
            </p:cNvPr>
            <p:cNvSpPr txBox="1">
              <a:spLocks noChangeAspect="1"/>
            </p:cNvSpPr>
            <p:nvPr/>
          </p:nvSpPr>
          <p:spPr>
            <a:xfrm>
              <a:off x="8946579" y="4121944"/>
              <a:ext cx="1828800" cy="1828800"/>
            </a:xfrm>
            <a:prstGeom prst="rect">
              <a:avLst/>
            </a:prstGeom>
            <a:solidFill>
              <a:srgbClr val="09C5B4"/>
            </a:solidFill>
          </p:spPr>
          <p:txBody>
            <a:bodyPr wrap="square" rtlCol="0" anchor="ctr">
              <a:spAutoFit/>
            </a:bodyPr>
            <a:lstStyle/>
            <a:p>
              <a:pPr algn="ctr"/>
              <a:r>
                <a:rPr lang="en-US" sz="1200" dirty="0">
                  <a:solidFill>
                    <a:schemeClr val="bg1"/>
                  </a:solidFill>
                </a:rPr>
                <a:t>It’s designed to reward you for what matters most:  customer acquisition, teamwork, and creating long-term impact in your community.</a:t>
              </a:r>
            </a:p>
          </p:txBody>
        </p:sp>
      </p:grpSp>
      <p:pic>
        <p:nvPicPr>
          <p:cNvPr id="10" name="Picture 9">
            <a:extLst>
              <a:ext uri="{FF2B5EF4-FFF2-40B4-BE49-F238E27FC236}">
                <a16:creationId xmlns:a16="http://schemas.microsoft.com/office/drawing/2014/main" id="{D12AEE60-DE3C-5298-434A-05380C4CEA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9638" y="5800405"/>
            <a:ext cx="1736170" cy="1157447"/>
          </a:xfrm>
          <a:prstGeom prst="rect">
            <a:avLst/>
          </a:prstGeom>
        </p:spPr>
      </p:pic>
      <p:pic>
        <p:nvPicPr>
          <p:cNvPr id="9" name="Picture 8">
            <a:extLst>
              <a:ext uri="{FF2B5EF4-FFF2-40B4-BE49-F238E27FC236}">
                <a16:creationId xmlns:a16="http://schemas.microsoft.com/office/drawing/2014/main" id="{ED50F5FE-F58D-4B0B-7015-523791EA4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8132" y="468016"/>
            <a:ext cx="1057022" cy="1044389"/>
          </a:xfrm>
          <a:prstGeom prst="rect">
            <a:avLst/>
          </a:prstGeom>
        </p:spPr>
      </p:pic>
    </p:spTree>
    <p:extLst>
      <p:ext uri="{BB962C8B-B14F-4D97-AF65-F5344CB8AC3E}">
        <p14:creationId xmlns:p14="http://schemas.microsoft.com/office/powerpoint/2010/main" val="2796765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937C37-D3A9-8E4A-6F45-50141CE9825A}"/>
              </a:ext>
            </a:extLst>
          </p:cNvPr>
          <p:cNvSpPr txBox="1"/>
          <p:nvPr/>
        </p:nvSpPr>
        <p:spPr>
          <a:xfrm>
            <a:off x="8833432" y="3594367"/>
            <a:ext cx="1286345" cy="427512"/>
          </a:xfrm>
          <a:prstGeom prst="rect">
            <a:avLst/>
          </a:prstGeom>
          <a:noFill/>
        </p:spPr>
        <p:txBody>
          <a:bodyPr wrap="square" rtlCol="0">
            <a:spAutoFit/>
          </a:bodyPr>
          <a:lstStyle/>
          <a:p>
            <a:endParaRPr lang="en-US" dirty="0"/>
          </a:p>
        </p:txBody>
      </p:sp>
      <p:pic>
        <p:nvPicPr>
          <p:cNvPr id="18" name="Content Placeholder 17">
            <a:extLst>
              <a:ext uri="{FF2B5EF4-FFF2-40B4-BE49-F238E27FC236}">
                <a16:creationId xmlns:a16="http://schemas.microsoft.com/office/drawing/2014/main" id="{A3C43B52-B0DA-3D32-478A-55CC16C8624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15873" y="0"/>
            <a:ext cx="4572404" cy="6858000"/>
          </a:xfrm>
          <a:solidFill>
            <a:srgbClr val="09C5B4">
              <a:alpha val="16863"/>
            </a:srgbClr>
          </a:solidFill>
        </p:spPr>
      </p:pic>
      <p:pic>
        <p:nvPicPr>
          <p:cNvPr id="16" name="Content Placeholder 15">
            <a:extLst>
              <a:ext uri="{FF2B5EF4-FFF2-40B4-BE49-F238E27FC236}">
                <a16:creationId xmlns:a16="http://schemas.microsoft.com/office/drawing/2014/main" id="{A18875CC-F8BB-0CB3-74CA-CA1F9893554A}"/>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128988" y="1"/>
            <a:ext cx="4580072" cy="6858000"/>
          </a:xfrm>
        </p:spPr>
      </p:pic>
      <p:sp>
        <p:nvSpPr>
          <p:cNvPr id="20" name="Rectangle 19">
            <a:extLst>
              <a:ext uri="{FF2B5EF4-FFF2-40B4-BE49-F238E27FC236}">
                <a16:creationId xmlns:a16="http://schemas.microsoft.com/office/drawing/2014/main" id="{0531AA51-AB7C-1E42-CF7D-886F7616995C}"/>
              </a:ext>
            </a:extLst>
          </p:cNvPr>
          <p:cNvSpPr/>
          <p:nvPr/>
        </p:nvSpPr>
        <p:spPr>
          <a:xfrm>
            <a:off x="1548861" y="0"/>
            <a:ext cx="4572404" cy="6858000"/>
          </a:xfrm>
          <a:prstGeom prst="rect">
            <a:avLst/>
          </a:prstGeom>
          <a:solidFill>
            <a:srgbClr val="009E93">
              <a:alpha val="59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C7DB017-0913-7E1B-3AC7-FA2250D4F1F9}"/>
              </a:ext>
            </a:extLst>
          </p:cNvPr>
          <p:cNvSpPr/>
          <p:nvPr/>
        </p:nvSpPr>
        <p:spPr>
          <a:xfrm>
            <a:off x="6096000" y="0"/>
            <a:ext cx="4605392" cy="6858000"/>
          </a:xfrm>
          <a:prstGeom prst="rect">
            <a:avLst/>
          </a:prstGeom>
          <a:solidFill>
            <a:schemeClr val="accent1">
              <a:lumMod val="40000"/>
              <a:lumOff val="60000"/>
              <a:alpha val="58291"/>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7F6ADC0-FC01-E866-97F0-AEB7D0A85E56}"/>
              </a:ext>
            </a:extLst>
          </p:cNvPr>
          <p:cNvSpPr txBox="1"/>
          <p:nvPr/>
        </p:nvSpPr>
        <p:spPr>
          <a:xfrm>
            <a:off x="2280977" y="1160105"/>
            <a:ext cx="3485758" cy="769441"/>
          </a:xfrm>
          <a:prstGeom prst="rect">
            <a:avLst/>
          </a:prstGeom>
          <a:noFill/>
        </p:spPr>
        <p:txBody>
          <a:bodyPr wrap="square" rtlCol="0">
            <a:spAutoFit/>
          </a:bodyPr>
          <a:lstStyle/>
          <a:p>
            <a:r>
              <a:rPr lang="en-US" sz="4400" b="1" dirty="0">
                <a:pattFill prst="pct5">
                  <a:fgClr>
                    <a:schemeClr val="accent1"/>
                  </a:fgClr>
                  <a:bgClr>
                    <a:schemeClr val="bg1"/>
                  </a:bgClr>
                </a:pattFill>
              </a:rPr>
              <a:t>CUSTOMER</a:t>
            </a:r>
            <a:endParaRPr lang="en-US" sz="4400" b="1" dirty="0">
              <a:solidFill>
                <a:schemeClr val="bg1"/>
              </a:solidFill>
            </a:endParaRPr>
          </a:p>
        </p:txBody>
      </p:sp>
      <p:sp>
        <p:nvSpPr>
          <p:cNvPr id="23" name="TextBox 22">
            <a:extLst>
              <a:ext uri="{FF2B5EF4-FFF2-40B4-BE49-F238E27FC236}">
                <a16:creationId xmlns:a16="http://schemas.microsoft.com/office/drawing/2014/main" id="{B84F7111-7B62-B360-BE20-B6C12577D9DB}"/>
              </a:ext>
            </a:extLst>
          </p:cNvPr>
          <p:cNvSpPr txBox="1"/>
          <p:nvPr/>
        </p:nvSpPr>
        <p:spPr>
          <a:xfrm>
            <a:off x="6240584" y="1160105"/>
            <a:ext cx="4481163" cy="3724096"/>
          </a:xfrm>
          <a:prstGeom prst="rect">
            <a:avLst/>
          </a:prstGeom>
          <a:noFill/>
        </p:spPr>
        <p:txBody>
          <a:bodyPr wrap="square" rtlCol="0">
            <a:spAutoFit/>
          </a:bodyPr>
          <a:lstStyle/>
          <a:p>
            <a:r>
              <a:rPr lang="en-US" sz="4400" b="1" dirty="0">
                <a:solidFill>
                  <a:schemeClr val="bg1"/>
                </a:solidFill>
              </a:rPr>
              <a:t>AMBASSADOR:</a:t>
            </a:r>
          </a:p>
          <a:p>
            <a:endParaRPr lang="en-US" sz="3200" dirty="0">
              <a:solidFill>
                <a:schemeClr val="bg1"/>
              </a:solidFill>
            </a:endParaRPr>
          </a:p>
          <a:p>
            <a:pPr marL="342900" indent="-342900">
              <a:buFont typeface="Arial" panose="020B0604020202020204" pitchFamily="34" charset="0"/>
              <a:buChar char="•"/>
            </a:pPr>
            <a:r>
              <a:rPr lang="en-US" sz="2000" b="1" dirty="0">
                <a:solidFill>
                  <a:schemeClr val="bg1"/>
                </a:solidFill>
              </a:rPr>
              <a:t>EARN COMMISSIONS BY ACQUIRING ANY COMBINATION OF 25 PERSONAL CUSTOMERS IN THE FIRST 8 LEVELS. </a:t>
            </a:r>
          </a:p>
          <a:p>
            <a:endParaRPr lang="en-US" sz="2000" b="1" dirty="0">
              <a:solidFill>
                <a:schemeClr val="bg1"/>
              </a:solidFill>
            </a:endParaRPr>
          </a:p>
          <a:p>
            <a:pPr marL="342900" indent="-342900">
              <a:buFont typeface="Arial" panose="020B0604020202020204" pitchFamily="34" charset="0"/>
              <a:buChar char="•"/>
            </a:pPr>
            <a:r>
              <a:rPr lang="en-US" sz="2000" b="1" dirty="0">
                <a:solidFill>
                  <a:schemeClr val="bg1"/>
                </a:solidFill>
              </a:rPr>
              <a:t>PAY $150 TO JOIN AND AN ANNUAL RENEWAL FEE OF $49.99.</a:t>
            </a:r>
          </a:p>
        </p:txBody>
      </p:sp>
      <p:pic>
        <p:nvPicPr>
          <p:cNvPr id="2" name="Picture 1">
            <a:extLst>
              <a:ext uri="{FF2B5EF4-FFF2-40B4-BE49-F238E27FC236}">
                <a16:creationId xmlns:a16="http://schemas.microsoft.com/office/drawing/2014/main" id="{A740F395-01C7-392E-3737-0F6AD06B4D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49771" y="5938839"/>
            <a:ext cx="1378741" cy="919161"/>
          </a:xfrm>
          <a:prstGeom prst="rect">
            <a:avLst/>
          </a:prstGeom>
        </p:spPr>
      </p:pic>
      <p:pic>
        <p:nvPicPr>
          <p:cNvPr id="3" name="Picture 2">
            <a:extLst>
              <a:ext uri="{FF2B5EF4-FFF2-40B4-BE49-F238E27FC236}">
                <a16:creationId xmlns:a16="http://schemas.microsoft.com/office/drawing/2014/main" id="{4FD15B59-CE36-9F06-56AE-1E7B336453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044" y="115716"/>
            <a:ext cx="1243031" cy="1228175"/>
          </a:xfrm>
          <a:prstGeom prst="rect">
            <a:avLst/>
          </a:prstGeom>
        </p:spPr>
      </p:pic>
      <p:sp>
        <p:nvSpPr>
          <p:cNvPr id="5" name="TextBox 4">
            <a:extLst>
              <a:ext uri="{FF2B5EF4-FFF2-40B4-BE49-F238E27FC236}">
                <a16:creationId xmlns:a16="http://schemas.microsoft.com/office/drawing/2014/main" id="{E0FB178A-7907-19D5-614B-9F9F1A9AD005}"/>
              </a:ext>
            </a:extLst>
          </p:cNvPr>
          <p:cNvSpPr txBox="1"/>
          <p:nvPr/>
        </p:nvSpPr>
        <p:spPr>
          <a:xfrm>
            <a:off x="1682329" y="2129053"/>
            <a:ext cx="4239491" cy="3785652"/>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chemeClr val="bg1"/>
                </a:solidFill>
              </a:rPr>
              <a:t>Simple monthly membership — 24/7 virtual urgent care, primary care, and therapy, all from your phone. No co-pays. No deductibles.</a:t>
            </a:r>
          </a:p>
          <a:p>
            <a:pPr marL="342900" indent="-342900">
              <a:buFont typeface="Arial" panose="020B0604020202020204" pitchFamily="34" charset="0"/>
              <a:buChar char="•"/>
            </a:pPr>
            <a:endParaRPr lang="en-US" sz="2000" b="1" dirty="0">
              <a:solidFill>
                <a:schemeClr val="bg1"/>
              </a:solidFill>
            </a:endParaRPr>
          </a:p>
          <a:p>
            <a:pPr marL="342900" indent="-342900">
              <a:buFont typeface="Arial" panose="020B0604020202020204" pitchFamily="34" charset="0"/>
              <a:buChar char="•"/>
            </a:pPr>
            <a:r>
              <a:rPr lang="en-US" sz="2000" b="1" dirty="0">
                <a:solidFill>
                  <a:schemeClr val="bg1"/>
                </a:solidFill>
              </a:rPr>
              <a:t>Care that fits your everyday life — hundreds of common medications included, plus savings on dental, vision, labs, and more.</a:t>
            </a:r>
          </a:p>
          <a:p>
            <a:endParaRPr lang="en-US" sz="2000" dirty="0"/>
          </a:p>
        </p:txBody>
      </p:sp>
    </p:spTree>
    <p:extLst>
      <p:ext uri="{BB962C8B-B14F-4D97-AF65-F5344CB8AC3E}">
        <p14:creationId xmlns:p14="http://schemas.microsoft.com/office/powerpoint/2010/main" val="2145675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7EC8-A672-9D49-B57A-500475AF6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D5AF0-6F2D-D231-501D-4D9BEEFA77F8}"/>
              </a:ext>
            </a:extLst>
          </p:cNvPr>
          <p:cNvSpPr>
            <a:spLocks noGrp="1"/>
          </p:cNvSpPr>
          <p:nvPr>
            <p:ph type="title"/>
          </p:nvPr>
        </p:nvSpPr>
        <p:spPr>
          <a:xfrm>
            <a:off x="1903392" y="160324"/>
            <a:ext cx="8911687"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Join the </a:t>
            </a:r>
            <a:r>
              <a:rPr lang="en-US" sz="4400" b="1" dirty="0">
                <a:solidFill>
                  <a:srgbClr val="92D050"/>
                </a:solidFill>
                <a:effectLst>
                  <a:outerShdw blurRad="50800" dist="38100" dir="2700000" algn="tl" rotWithShape="0">
                    <a:prstClr val="black">
                      <a:alpha val="40000"/>
                    </a:prstClr>
                  </a:outerShdw>
                </a:effectLst>
                <a:latin typeface="+mn-lt"/>
              </a:rPr>
              <a:t>BeniVita™</a:t>
            </a:r>
            <a:r>
              <a:rPr lang="en-US" sz="4400" b="1" dirty="0">
                <a:solidFill>
                  <a:srgbClr val="009E93"/>
                </a:solidFill>
                <a:effectLst>
                  <a:outerShdw blurRad="50800" dist="38100" dir="2700000" algn="tl" rotWithShape="0">
                    <a:prstClr val="black">
                      <a:alpha val="40000"/>
                    </a:prstClr>
                  </a:outerShdw>
                </a:effectLst>
                <a:latin typeface="+mn-lt"/>
              </a:rPr>
              <a:t> Movement</a:t>
            </a:r>
            <a:endParaRPr lang="en-US" dirty="0">
              <a:effectLst>
                <a:outerShdw blurRad="50800" dist="38100" dir="2700000" algn="tl" rotWithShape="0">
                  <a:prstClr val="black">
                    <a:alpha val="40000"/>
                  </a:prstClr>
                </a:outerShdw>
              </a:effectLst>
              <a:latin typeface="+mn-lt"/>
            </a:endParaRPr>
          </a:p>
        </p:txBody>
      </p:sp>
      <p:sp>
        <p:nvSpPr>
          <p:cNvPr id="3" name="TextBox 2">
            <a:extLst>
              <a:ext uri="{FF2B5EF4-FFF2-40B4-BE49-F238E27FC236}">
                <a16:creationId xmlns:a16="http://schemas.microsoft.com/office/drawing/2014/main" id="{D02FB33D-CDA0-B256-E916-4841FB108B7D}"/>
              </a:ext>
            </a:extLst>
          </p:cNvPr>
          <p:cNvSpPr txBox="1">
            <a:spLocks/>
          </p:cNvSpPr>
          <p:nvPr/>
        </p:nvSpPr>
        <p:spPr>
          <a:xfrm>
            <a:off x="659476" y="2828517"/>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Personal Commissions Paid Monthly</a:t>
            </a:r>
          </a:p>
        </p:txBody>
      </p:sp>
      <p:sp>
        <p:nvSpPr>
          <p:cNvPr id="4" name="TextBox 3">
            <a:extLst>
              <a:ext uri="{FF2B5EF4-FFF2-40B4-BE49-F238E27FC236}">
                <a16:creationId xmlns:a16="http://schemas.microsoft.com/office/drawing/2014/main" id="{AA625F40-C1C1-912E-36C8-0B58E88CC7DF}"/>
              </a:ext>
            </a:extLst>
          </p:cNvPr>
          <p:cNvSpPr txBox="1">
            <a:spLocks/>
          </p:cNvSpPr>
          <p:nvPr/>
        </p:nvSpPr>
        <p:spPr>
          <a:xfrm>
            <a:off x="659475" y="3345248"/>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Lifetime Value, Lifetime Payouts</a:t>
            </a:r>
          </a:p>
        </p:txBody>
      </p:sp>
      <p:sp>
        <p:nvSpPr>
          <p:cNvPr id="5" name="TextBox 4">
            <a:extLst>
              <a:ext uri="{FF2B5EF4-FFF2-40B4-BE49-F238E27FC236}">
                <a16:creationId xmlns:a16="http://schemas.microsoft.com/office/drawing/2014/main" id="{F11E66F1-95BF-5B11-57FF-C9F85A3B850B}"/>
              </a:ext>
            </a:extLst>
          </p:cNvPr>
          <p:cNvSpPr txBox="1">
            <a:spLocks/>
          </p:cNvSpPr>
          <p:nvPr/>
        </p:nvSpPr>
        <p:spPr>
          <a:xfrm>
            <a:off x="659475" y="3861979"/>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Industry-Leading Services</a:t>
            </a:r>
          </a:p>
        </p:txBody>
      </p:sp>
      <p:sp>
        <p:nvSpPr>
          <p:cNvPr id="6" name="TextBox 5">
            <a:extLst>
              <a:ext uri="{FF2B5EF4-FFF2-40B4-BE49-F238E27FC236}">
                <a16:creationId xmlns:a16="http://schemas.microsoft.com/office/drawing/2014/main" id="{1161501E-B64C-B4EE-00BF-E1825F78F005}"/>
              </a:ext>
            </a:extLst>
          </p:cNvPr>
          <p:cNvSpPr txBox="1">
            <a:spLocks/>
          </p:cNvSpPr>
          <p:nvPr/>
        </p:nvSpPr>
        <p:spPr>
          <a:xfrm>
            <a:off x="659475" y="4378710"/>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Simple &amp; Seamless Affiliate System</a:t>
            </a:r>
          </a:p>
        </p:txBody>
      </p:sp>
      <p:sp>
        <p:nvSpPr>
          <p:cNvPr id="7" name="object 7">
            <a:extLst>
              <a:ext uri="{FF2B5EF4-FFF2-40B4-BE49-F238E27FC236}">
                <a16:creationId xmlns:a16="http://schemas.microsoft.com/office/drawing/2014/main" id="{9DF852B0-47F8-8476-3BFA-52753C00265D}"/>
              </a:ext>
            </a:extLst>
          </p:cNvPr>
          <p:cNvSpPr txBox="1"/>
          <p:nvPr/>
        </p:nvSpPr>
        <p:spPr>
          <a:xfrm>
            <a:off x="4785587" y="1030372"/>
            <a:ext cx="7184740" cy="5711820"/>
          </a:xfrm>
          <a:prstGeom prst="rect">
            <a:avLst/>
          </a:prstGeom>
        </p:spPr>
        <p:txBody>
          <a:bodyPr vert="horz" wrap="square" lIns="0" tIns="10160" rIns="0" bIns="0" rtlCol="0">
            <a:spAutoFit/>
          </a:bodyPr>
          <a:lstStyle/>
          <a:p>
            <a:r>
              <a:rPr lang="en-US" sz="1950" b="1" dirty="0">
                <a:latin typeface="+mj-lt"/>
              </a:rPr>
              <a:t>What makes BeniVita™ different? </a:t>
            </a:r>
          </a:p>
          <a:p>
            <a:r>
              <a:rPr lang="en-US" sz="1950" dirty="0">
                <a:latin typeface="+mj-lt"/>
              </a:rPr>
              <a:t>You’re not selling hype—you’re sharing a simple monthly membership people actually need—built around 4 essential benefits of everyday care:</a:t>
            </a:r>
          </a:p>
          <a:p>
            <a:endParaRPr lang="en-US" sz="1950" dirty="0">
              <a:latin typeface="+mj-lt"/>
            </a:endParaRPr>
          </a:p>
          <a:p>
            <a:pPr marL="342900" indent="-342900">
              <a:buFont typeface="Arial" panose="020B0604020202020204" pitchFamily="34" charset="0"/>
              <a:buChar char="•"/>
            </a:pPr>
            <a:r>
              <a:rPr lang="en-US" sz="1950" dirty="0">
                <a:latin typeface="+mj-lt"/>
              </a:rPr>
              <a:t>24/7 virtual urgent care</a:t>
            </a:r>
          </a:p>
          <a:p>
            <a:pPr marL="342900" indent="-342900">
              <a:buFont typeface="Arial" panose="020B0604020202020204" pitchFamily="34" charset="0"/>
              <a:buChar char="•"/>
            </a:pPr>
            <a:r>
              <a:rPr lang="en-US" sz="1950" dirty="0">
                <a:latin typeface="+mj-lt"/>
              </a:rPr>
              <a:t>Virtual primary care &amp; chronic condition support</a:t>
            </a:r>
          </a:p>
          <a:p>
            <a:pPr marL="342900" indent="-342900">
              <a:buFont typeface="Arial" panose="020B0604020202020204" pitchFamily="34" charset="0"/>
              <a:buChar char="•"/>
            </a:pPr>
            <a:r>
              <a:rPr lang="en-US" sz="1950" dirty="0">
                <a:latin typeface="+mj-lt"/>
              </a:rPr>
              <a:t>Mental health therapy</a:t>
            </a:r>
          </a:p>
          <a:p>
            <a:pPr marL="342900" indent="-342900">
              <a:buFont typeface="Arial" panose="020B0604020202020204" pitchFamily="34" charset="0"/>
              <a:buChar char="•"/>
            </a:pPr>
            <a:r>
              <a:rPr lang="en-US" sz="1950" dirty="0">
                <a:latin typeface="+mj-lt"/>
              </a:rPr>
              <a:t>Hundreds of common medications included</a:t>
            </a:r>
          </a:p>
          <a:p>
            <a:endParaRPr lang="en-US" sz="1950" dirty="0">
              <a:latin typeface="+mj-lt"/>
            </a:endParaRPr>
          </a:p>
          <a:p>
            <a:r>
              <a:rPr lang="en-US" sz="1950" dirty="0">
                <a:latin typeface="+mj-lt"/>
              </a:rPr>
              <a:t>With BeniVita™, you can earn $5 to $10 per personal customer, depending on the plan selected, plus commissions across 8 levels as your community grows.</a:t>
            </a:r>
          </a:p>
          <a:p>
            <a:endParaRPr lang="en-US" sz="1950" dirty="0">
              <a:latin typeface="+mj-lt"/>
            </a:endParaRPr>
          </a:p>
          <a:p>
            <a:r>
              <a:rPr lang="en-US" sz="1950" dirty="0">
                <a:latin typeface="+mj-lt"/>
              </a:rPr>
              <a:t>Whether you’re a driven sales professional, a community leader, or an influencer with reach, this is an opportunity to build consistent, scalable income—by helping people access care that has become too expensive or out of reach.</a:t>
            </a:r>
          </a:p>
        </p:txBody>
      </p:sp>
      <p:pic>
        <p:nvPicPr>
          <p:cNvPr id="9" name="Picture 8">
            <a:extLst>
              <a:ext uri="{FF2B5EF4-FFF2-40B4-BE49-F238E27FC236}">
                <a16:creationId xmlns:a16="http://schemas.microsoft.com/office/drawing/2014/main" id="{0BD51BF2-08A8-09D7-C887-205A6E606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526" y="5767212"/>
            <a:ext cx="1736170" cy="1157447"/>
          </a:xfrm>
          <a:prstGeom prst="rect">
            <a:avLst/>
          </a:prstGeom>
        </p:spPr>
      </p:pic>
      <p:pic>
        <p:nvPicPr>
          <p:cNvPr id="8" name="Picture 7">
            <a:extLst>
              <a:ext uri="{FF2B5EF4-FFF2-40B4-BE49-F238E27FC236}">
                <a16:creationId xmlns:a16="http://schemas.microsoft.com/office/drawing/2014/main" id="{4494E874-EEA7-01F2-8B64-F8602CADC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611" y="73153"/>
            <a:ext cx="1057022" cy="1044389"/>
          </a:xfrm>
          <a:prstGeom prst="rect">
            <a:avLst/>
          </a:prstGeom>
        </p:spPr>
      </p:pic>
    </p:spTree>
    <p:extLst>
      <p:ext uri="{BB962C8B-B14F-4D97-AF65-F5344CB8AC3E}">
        <p14:creationId xmlns:p14="http://schemas.microsoft.com/office/powerpoint/2010/main" val="1214889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822EE-9036-E18B-D7F0-207D28BE9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A34B9-BFB7-95ED-BFD6-3FAFBF427DF2}"/>
              </a:ext>
            </a:extLst>
          </p:cNvPr>
          <p:cNvSpPr>
            <a:spLocks noGrp="1"/>
          </p:cNvSpPr>
          <p:nvPr>
            <p:ph type="title"/>
          </p:nvPr>
        </p:nvSpPr>
        <p:spPr>
          <a:xfrm>
            <a:off x="1506678" y="160324"/>
            <a:ext cx="10155604" cy="870048"/>
          </a:xfrm>
        </p:spPr>
        <p:txBody>
          <a:bodyPr>
            <a:normAutofit fontScale="90000"/>
          </a:bodyPr>
          <a:lstStyle/>
          <a:p>
            <a:pPr algn="ctr"/>
            <a:r>
              <a:rPr lang="en-US" sz="4400" b="1" dirty="0">
                <a:solidFill>
                  <a:srgbClr val="009E93"/>
                </a:solidFill>
                <a:effectLst>
                  <a:outerShdw blurRad="50800" dist="38100" dir="2700000" algn="tl" rotWithShape="0">
                    <a:prstClr val="black">
                      <a:alpha val="40000"/>
                    </a:prstClr>
                  </a:outerShdw>
                </a:effectLst>
                <a:latin typeface="+mn-lt"/>
              </a:rPr>
              <a:t>The 4 Pillars of the  </a:t>
            </a:r>
            <a:r>
              <a:rPr lang="en-US" sz="4400" b="1" dirty="0">
                <a:solidFill>
                  <a:srgbClr val="92D050"/>
                </a:solidFill>
                <a:effectLst>
                  <a:outerShdw blurRad="50800" dist="38100" dir="2700000" algn="tl" rotWithShape="0">
                    <a:prstClr val="black">
                      <a:alpha val="40000"/>
                    </a:prstClr>
                  </a:outerShdw>
                </a:effectLst>
                <a:latin typeface="+mn-lt"/>
              </a:rPr>
              <a:t>BeniVita™</a:t>
            </a:r>
            <a:r>
              <a:rPr lang="en-US" sz="4400" b="1" dirty="0">
                <a:solidFill>
                  <a:srgbClr val="009E93"/>
                </a:solidFill>
                <a:effectLst>
                  <a:outerShdw blurRad="50800" dist="38100" dir="2700000" algn="tl" rotWithShape="0">
                    <a:prstClr val="black">
                      <a:alpha val="40000"/>
                    </a:prstClr>
                  </a:outerShdw>
                </a:effectLst>
                <a:latin typeface="+mn-lt"/>
              </a:rPr>
              <a:t> Ecosystem </a:t>
            </a:r>
            <a:endParaRPr lang="en-US" dirty="0">
              <a:effectLst>
                <a:outerShdw blurRad="50800" dist="38100" dir="2700000" algn="tl" rotWithShape="0">
                  <a:prstClr val="black">
                    <a:alpha val="40000"/>
                  </a:prstClr>
                </a:outerShdw>
              </a:effectLst>
              <a:latin typeface="+mn-lt"/>
            </a:endParaRPr>
          </a:p>
        </p:txBody>
      </p:sp>
      <p:sp>
        <p:nvSpPr>
          <p:cNvPr id="3" name="TextBox 2">
            <a:extLst>
              <a:ext uri="{FF2B5EF4-FFF2-40B4-BE49-F238E27FC236}">
                <a16:creationId xmlns:a16="http://schemas.microsoft.com/office/drawing/2014/main" id="{9544B6F8-625F-E5DF-8AE3-49CFEFB5DCFC}"/>
              </a:ext>
            </a:extLst>
          </p:cNvPr>
          <p:cNvSpPr txBox="1">
            <a:spLocks/>
          </p:cNvSpPr>
          <p:nvPr/>
        </p:nvSpPr>
        <p:spPr>
          <a:xfrm>
            <a:off x="565738" y="1303962"/>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Pillar 1: Infrastructure</a:t>
            </a:r>
          </a:p>
        </p:txBody>
      </p:sp>
      <p:sp>
        <p:nvSpPr>
          <p:cNvPr id="4" name="TextBox 3">
            <a:extLst>
              <a:ext uri="{FF2B5EF4-FFF2-40B4-BE49-F238E27FC236}">
                <a16:creationId xmlns:a16="http://schemas.microsoft.com/office/drawing/2014/main" id="{65E9942E-DE20-E197-2322-E0FFA81FC428}"/>
              </a:ext>
            </a:extLst>
          </p:cNvPr>
          <p:cNvSpPr txBox="1">
            <a:spLocks/>
          </p:cNvSpPr>
          <p:nvPr/>
        </p:nvSpPr>
        <p:spPr>
          <a:xfrm>
            <a:off x="565738" y="2035717"/>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Pillar 2 : Public Company</a:t>
            </a:r>
          </a:p>
        </p:txBody>
      </p:sp>
      <p:sp>
        <p:nvSpPr>
          <p:cNvPr id="5" name="TextBox 4">
            <a:extLst>
              <a:ext uri="{FF2B5EF4-FFF2-40B4-BE49-F238E27FC236}">
                <a16:creationId xmlns:a16="http://schemas.microsoft.com/office/drawing/2014/main" id="{B257BEDA-16A1-E571-7B64-16281AFCFF8A}"/>
              </a:ext>
            </a:extLst>
          </p:cNvPr>
          <p:cNvSpPr txBox="1">
            <a:spLocks/>
          </p:cNvSpPr>
          <p:nvPr/>
        </p:nvSpPr>
        <p:spPr>
          <a:xfrm>
            <a:off x="565737" y="2934546"/>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Pillar 3: Digital Membership Platform</a:t>
            </a:r>
          </a:p>
        </p:txBody>
      </p:sp>
      <p:sp>
        <p:nvSpPr>
          <p:cNvPr id="6" name="TextBox 5">
            <a:extLst>
              <a:ext uri="{FF2B5EF4-FFF2-40B4-BE49-F238E27FC236}">
                <a16:creationId xmlns:a16="http://schemas.microsoft.com/office/drawing/2014/main" id="{EACA8EFB-E6FE-C172-D3F7-840481D33AC0}"/>
              </a:ext>
            </a:extLst>
          </p:cNvPr>
          <p:cNvSpPr txBox="1">
            <a:spLocks/>
          </p:cNvSpPr>
          <p:nvPr/>
        </p:nvSpPr>
        <p:spPr>
          <a:xfrm>
            <a:off x="565736" y="5659840"/>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Pillar 4: Opportunity</a:t>
            </a:r>
          </a:p>
        </p:txBody>
      </p:sp>
      <p:pic>
        <p:nvPicPr>
          <p:cNvPr id="9" name="Picture 8">
            <a:extLst>
              <a:ext uri="{FF2B5EF4-FFF2-40B4-BE49-F238E27FC236}">
                <a16:creationId xmlns:a16="http://schemas.microsoft.com/office/drawing/2014/main" id="{F6D9821F-D82C-E2F1-DFDB-991541BC4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164" y="5979945"/>
            <a:ext cx="1736170" cy="1157447"/>
          </a:xfrm>
          <a:prstGeom prst="rect">
            <a:avLst/>
          </a:prstGeom>
        </p:spPr>
      </p:pic>
      <p:pic>
        <p:nvPicPr>
          <p:cNvPr id="8" name="Picture 7">
            <a:extLst>
              <a:ext uri="{FF2B5EF4-FFF2-40B4-BE49-F238E27FC236}">
                <a16:creationId xmlns:a16="http://schemas.microsoft.com/office/drawing/2014/main" id="{0DDA24EF-05B8-1C5B-6390-3C773F3DD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38" y="73153"/>
            <a:ext cx="1057022" cy="1044389"/>
          </a:xfrm>
          <a:prstGeom prst="rect">
            <a:avLst/>
          </a:prstGeom>
        </p:spPr>
      </p:pic>
      <p:sp>
        <p:nvSpPr>
          <p:cNvPr id="10" name="TextBox 9">
            <a:extLst>
              <a:ext uri="{FF2B5EF4-FFF2-40B4-BE49-F238E27FC236}">
                <a16:creationId xmlns:a16="http://schemas.microsoft.com/office/drawing/2014/main" id="{762428A8-C831-3759-90BE-B99BC7142BFE}"/>
              </a:ext>
            </a:extLst>
          </p:cNvPr>
          <p:cNvSpPr txBox="1"/>
          <p:nvPr/>
        </p:nvSpPr>
        <p:spPr>
          <a:xfrm>
            <a:off x="5056909" y="1117542"/>
            <a:ext cx="7038109" cy="830997"/>
          </a:xfrm>
          <a:prstGeom prst="rect">
            <a:avLst/>
          </a:prstGeom>
          <a:noFill/>
        </p:spPr>
        <p:txBody>
          <a:bodyPr wrap="square" rtlCol="0">
            <a:spAutoFit/>
          </a:bodyPr>
          <a:lstStyle/>
          <a:p>
            <a:r>
              <a:rPr lang="en-US" sz="1600" dirty="0"/>
              <a:t>New Benefits: A 40+ year established benefits company serving 25+ million customers and major corporations across the U.S. This provides the technology, compliance, and benefits network behind BeniVita.</a:t>
            </a:r>
          </a:p>
        </p:txBody>
      </p:sp>
      <p:sp>
        <p:nvSpPr>
          <p:cNvPr id="11" name="TextBox 10">
            <a:extLst>
              <a:ext uri="{FF2B5EF4-FFF2-40B4-BE49-F238E27FC236}">
                <a16:creationId xmlns:a16="http://schemas.microsoft.com/office/drawing/2014/main" id="{8BF74AD8-DFA0-3DF3-AA16-558F7E67E850}"/>
              </a:ext>
            </a:extLst>
          </p:cNvPr>
          <p:cNvSpPr txBox="1"/>
          <p:nvPr/>
        </p:nvSpPr>
        <p:spPr>
          <a:xfrm>
            <a:off x="5056908" y="2035709"/>
            <a:ext cx="7038109" cy="830997"/>
          </a:xfrm>
          <a:prstGeom prst="rect">
            <a:avLst/>
          </a:prstGeom>
          <a:noFill/>
        </p:spPr>
        <p:txBody>
          <a:bodyPr wrap="square" rtlCol="0">
            <a:spAutoFit/>
          </a:bodyPr>
          <a:lstStyle/>
          <a:p>
            <a:r>
              <a:rPr lang="en-US" sz="1600" dirty="0"/>
              <a:t>Panacea Life Sciences Holdings (PLSH): A publicly traded company providing transparency, oversight, and regulatory accountability. This adds credibility and financial transparency.</a:t>
            </a:r>
          </a:p>
        </p:txBody>
      </p:sp>
      <p:sp>
        <p:nvSpPr>
          <p:cNvPr id="12" name="TextBox 11">
            <a:extLst>
              <a:ext uri="{FF2B5EF4-FFF2-40B4-BE49-F238E27FC236}">
                <a16:creationId xmlns:a16="http://schemas.microsoft.com/office/drawing/2014/main" id="{5668E73A-3EE7-9DF7-15CC-52D8F8B571EC}"/>
              </a:ext>
            </a:extLst>
          </p:cNvPr>
          <p:cNvSpPr txBox="1"/>
          <p:nvPr/>
        </p:nvSpPr>
        <p:spPr>
          <a:xfrm>
            <a:off x="5056908" y="2953876"/>
            <a:ext cx="6941127" cy="2631490"/>
          </a:xfrm>
          <a:prstGeom prst="rect">
            <a:avLst/>
          </a:prstGeom>
          <a:noFill/>
        </p:spPr>
        <p:txBody>
          <a:bodyPr wrap="square" rtlCol="0">
            <a:spAutoFit/>
          </a:bodyPr>
          <a:lstStyle/>
          <a:p>
            <a:r>
              <a:rPr lang="en-US" sz="1500" dirty="0"/>
              <a:t>A digital membership benefits platform providing:</a:t>
            </a:r>
          </a:p>
          <a:p>
            <a:endParaRPr lang="en-US" sz="1500" dirty="0"/>
          </a:p>
          <a:p>
            <a:r>
              <a:rPr lang="en-US" sz="1500" dirty="0"/>
              <a:t>• 24/7 virtual urgent care</a:t>
            </a:r>
          </a:p>
          <a:p>
            <a:r>
              <a:rPr lang="en-US" sz="1500" dirty="0"/>
              <a:t>• virtual primary care</a:t>
            </a:r>
          </a:p>
          <a:p>
            <a:r>
              <a:rPr lang="en-US" sz="1500" dirty="0"/>
              <a:t>• mental health support </a:t>
            </a:r>
          </a:p>
          <a:p>
            <a:r>
              <a:rPr lang="en-US" sz="1500" dirty="0"/>
              <a:t>• prescription savings</a:t>
            </a:r>
          </a:p>
          <a:p>
            <a:r>
              <a:rPr lang="en-US" sz="1500" dirty="0"/>
              <a:t>• discounts on dental, vision, labs, imaging, diabetic supplies, hearing, and pet medications</a:t>
            </a:r>
          </a:p>
          <a:p>
            <a:endParaRPr lang="en-US" sz="1500" dirty="0"/>
          </a:p>
          <a:p>
            <a:r>
              <a:rPr lang="en-US" sz="1500" dirty="0"/>
              <a:t>Affordable access to virtual care and everyday health benefits without the complexity of traditional insurance.</a:t>
            </a:r>
          </a:p>
        </p:txBody>
      </p:sp>
      <p:sp>
        <p:nvSpPr>
          <p:cNvPr id="14" name="TextBox 13">
            <a:extLst>
              <a:ext uri="{FF2B5EF4-FFF2-40B4-BE49-F238E27FC236}">
                <a16:creationId xmlns:a16="http://schemas.microsoft.com/office/drawing/2014/main" id="{E8E1B8AB-2C3C-D8AE-48D0-860BF1CE4C49}"/>
              </a:ext>
            </a:extLst>
          </p:cNvPr>
          <p:cNvSpPr txBox="1"/>
          <p:nvPr/>
        </p:nvSpPr>
        <p:spPr>
          <a:xfrm>
            <a:off x="5112326" y="5659840"/>
            <a:ext cx="6830290" cy="584775"/>
          </a:xfrm>
          <a:prstGeom prst="rect">
            <a:avLst/>
          </a:prstGeom>
          <a:noFill/>
        </p:spPr>
        <p:txBody>
          <a:bodyPr wrap="square" rtlCol="0">
            <a:spAutoFit/>
          </a:bodyPr>
          <a:lstStyle/>
          <a:p>
            <a:r>
              <a:rPr lang="en-US" sz="1600" dirty="0"/>
              <a:t>A membership model where ambassadors help families access healthcare while earning recurring income.</a:t>
            </a:r>
          </a:p>
        </p:txBody>
      </p:sp>
    </p:spTree>
    <p:extLst>
      <p:ext uri="{BB962C8B-B14F-4D97-AF65-F5344CB8AC3E}">
        <p14:creationId xmlns:p14="http://schemas.microsoft.com/office/powerpoint/2010/main" val="3485117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4F2-073A-0268-823F-4B84A91FE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B8CF8-69AC-9B7E-8CD1-9D155DAD4954}"/>
              </a:ext>
            </a:extLst>
          </p:cNvPr>
          <p:cNvSpPr>
            <a:spLocks noGrp="1"/>
          </p:cNvSpPr>
          <p:nvPr>
            <p:ph type="title"/>
          </p:nvPr>
        </p:nvSpPr>
        <p:spPr>
          <a:xfrm>
            <a:off x="1640156" y="555187"/>
            <a:ext cx="8911687" cy="870048"/>
          </a:xfrm>
        </p:spPr>
        <p:txBody>
          <a:bodyPr>
            <a:normAutofit/>
          </a:bodyPr>
          <a:lstStyle/>
          <a:p>
            <a:pPr algn="ctr"/>
            <a:r>
              <a:rPr lang="en-US" sz="4400" b="1" dirty="0">
                <a:solidFill>
                  <a:srgbClr val="009E93"/>
                </a:solidFill>
                <a:effectLst>
                  <a:outerShdw blurRad="50800" dist="38100" dir="2700000" algn="tl" rotWithShape="0">
                    <a:prstClr val="black">
                      <a:alpha val="40000"/>
                    </a:prstClr>
                  </a:outerShdw>
                </a:effectLst>
                <a:latin typeface="+mn-lt"/>
              </a:rPr>
              <a:t>How You Earn</a:t>
            </a:r>
            <a:endParaRPr lang="en-US" dirty="0">
              <a:effectLst>
                <a:outerShdw blurRad="50800" dist="38100" dir="2700000" algn="tl" rotWithShape="0">
                  <a:prstClr val="black">
                    <a:alpha val="40000"/>
                  </a:prstClr>
                </a:outerShdw>
              </a:effectLst>
              <a:latin typeface="+mn-lt"/>
            </a:endParaRPr>
          </a:p>
        </p:txBody>
      </p:sp>
      <p:sp>
        <p:nvSpPr>
          <p:cNvPr id="17" name="TextBox 16">
            <a:extLst>
              <a:ext uri="{FF2B5EF4-FFF2-40B4-BE49-F238E27FC236}">
                <a16:creationId xmlns:a16="http://schemas.microsoft.com/office/drawing/2014/main" id="{BCC26A22-3532-FC9D-AF91-EFB1EBA00950}"/>
              </a:ext>
            </a:extLst>
          </p:cNvPr>
          <p:cNvSpPr txBox="1">
            <a:spLocks/>
          </p:cNvSpPr>
          <p:nvPr/>
        </p:nvSpPr>
        <p:spPr>
          <a:xfrm>
            <a:off x="1428621" y="1821248"/>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Personal Commissions</a:t>
            </a:r>
          </a:p>
        </p:txBody>
      </p:sp>
      <p:sp>
        <p:nvSpPr>
          <p:cNvPr id="18" name="TextBox 17">
            <a:extLst>
              <a:ext uri="{FF2B5EF4-FFF2-40B4-BE49-F238E27FC236}">
                <a16:creationId xmlns:a16="http://schemas.microsoft.com/office/drawing/2014/main" id="{D9D2A056-E55E-054D-7450-F5B18C1D46BA}"/>
              </a:ext>
            </a:extLst>
          </p:cNvPr>
          <p:cNvSpPr txBox="1">
            <a:spLocks/>
          </p:cNvSpPr>
          <p:nvPr/>
        </p:nvSpPr>
        <p:spPr>
          <a:xfrm>
            <a:off x="6900864" y="1821248"/>
            <a:ext cx="3862517" cy="338554"/>
          </a:xfrm>
          <a:prstGeom prst="rect">
            <a:avLst/>
          </a:prstGeom>
          <a:solidFill>
            <a:srgbClr val="09C5B4"/>
          </a:solidFill>
        </p:spPr>
        <p:txBody>
          <a:bodyPr wrap="square" rtlCol="0" anchor="ctr">
            <a:spAutoFit/>
          </a:bodyPr>
          <a:lstStyle/>
          <a:p>
            <a:pPr algn="ctr"/>
            <a:r>
              <a:rPr lang="en-US" sz="1600" b="1" dirty="0">
                <a:solidFill>
                  <a:schemeClr val="bg1"/>
                </a:solidFill>
              </a:rPr>
              <a:t>Income Examples</a:t>
            </a:r>
          </a:p>
        </p:txBody>
      </p:sp>
      <p:sp>
        <p:nvSpPr>
          <p:cNvPr id="19" name="object 7">
            <a:extLst>
              <a:ext uri="{FF2B5EF4-FFF2-40B4-BE49-F238E27FC236}">
                <a16:creationId xmlns:a16="http://schemas.microsoft.com/office/drawing/2014/main" id="{B9001EA8-01F9-2B7C-4C10-DFCDBC65EFB5}"/>
              </a:ext>
            </a:extLst>
          </p:cNvPr>
          <p:cNvSpPr txBox="1"/>
          <p:nvPr/>
        </p:nvSpPr>
        <p:spPr>
          <a:xfrm>
            <a:off x="821531" y="2451176"/>
            <a:ext cx="5029200" cy="2184252"/>
          </a:xfrm>
          <a:prstGeom prst="rect">
            <a:avLst/>
          </a:prstGeom>
        </p:spPr>
        <p:txBody>
          <a:bodyPr vert="horz" wrap="square" lIns="0" tIns="10160" rIns="0" bIns="0" rtlCol="0">
            <a:spAutoFit/>
          </a:bodyPr>
          <a:lstStyle/>
          <a:p>
            <a:pPr marL="13970" marR="59690" indent="-1905" algn="ctr">
              <a:lnSpc>
                <a:spcPct val="127699"/>
              </a:lnSpc>
              <a:spcBef>
                <a:spcPts val="80"/>
              </a:spcBef>
            </a:pPr>
            <a:r>
              <a:rPr lang="en-US" sz="1600" spc="160" dirty="0">
                <a:solidFill>
                  <a:srgbClr val="070707"/>
                </a:solidFill>
                <a:latin typeface="Arial"/>
                <a:cs typeface="Arial"/>
              </a:rPr>
              <a:t>Earn every time you refer a new customer.  You’ll receive a monthly residual commission for each active subscription, for as long as they remain a customer.  Personal Commissions are approximately 10% of revenue per month, for the life of the Customer – details are as follows:</a:t>
            </a:r>
          </a:p>
        </p:txBody>
      </p:sp>
      <p:sp>
        <p:nvSpPr>
          <p:cNvPr id="20" name="TextBox 19">
            <a:extLst>
              <a:ext uri="{FF2B5EF4-FFF2-40B4-BE49-F238E27FC236}">
                <a16:creationId xmlns:a16="http://schemas.microsoft.com/office/drawing/2014/main" id="{3A5B0DF7-1D0D-AC3D-72D7-128F52736ADA}"/>
              </a:ext>
            </a:extLst>
          </p:cNvPr>
          <p:cNvSpPr txBox="1">
            <a:spLocks/>
          </p:cNvSpPr>
          <p:nvPr/>
        </p:nvSpPr>
        <p:spPr>
          <a:xfrm>
            <a:off x="857123" y="4762452"/>
            <a:ext cx="1371600" cy="461665"/>
          </a:xfrm>
          <a:prstGeom prst="rect">
            <a:avLst/>
          </a:prstGeom>
          <a:solidFill>
            <a:srgbClr val="09C5B4"/>
          </a:solidFill>
        </p:spPr>
        <p:txBody>
          <a:bodyPr wrap="square" rtlCol="0" anchor="ctr">
            <a:spAutoFit/>
          </a:bodyPr>
          <a:lstStyle/>
          <a:p>
            <a:pPr algn="ctr"/>
            <a:r>
              <a:rPr lang="en-US" sz="1200" b="1" dirty="0">
                <a:solidFill>
                  <a:schemeClr val="bg1"/>
                </a:solidFill>
              </a:rPr>
              <a:t>Service</a:t>
            </a:r>
          </a:p>
          <a:p>
            <a:pPr algn="ctr"/>
            <a:r>
              <a:rPr lang="en-US" sz="1200" b="1" dirty="0">
                <a:solidFill>
                  <a:schemeClr val="bg1"/>
                </a:solidFill>
              </a:rPr>
              <a:t>Plan</a:t>
            </a:r>
          </a:p>
        </p:txBody>
      </p:sp>
      <p:sp>
        <p:nvSpPr>
          <p:cNvPr id="21" name="TextBox 20">
            <a:extLst>
              <a:ext uri="{FF2B5EF4-FFF2-40B4-BE49-F238E27FC236}">
                <a16:creationId xmlns:a16="http://schemas.microsoft.com/office/drawing/2014/main" id="{783B7266-C623-55CE-E676-C1D03375EE34}"/>
              </a:ext>
            </a:extLst>
          </p:cNvPr>
          <p:cNvSpPr txBox="1">
            <a:spLocks/>
          </p:cNvSpPr>
          <p:nvPr/>
        </p:nvSpPr>
        <p:spPr>
          <a:xfrm>
            <a:off x="2445479" y="4762452"/>
            <a:ext cx="1371600" cy="461665"/>
          </a:xfrm>
          <a:prstGeom prst="rect">
            <a:avLst/>
          </a:prstGeom>
          <a:solidFill>
            <a:srgbClr val="09C5B4"/>
          </a:solidFill>
        </p:spPr>
        <p:txBody>
          <a:bodyPr wrap="square" rtlCol="0" anchor="ctr">
            <a:spAutoFit/>
          </a:bodyPr>
          <a:lstStyle/>
          <a:p>
            <a:pPr algn="ctr"/>
            <a:r>
              <a:rPr lang="en-US" sz="1200" b="1" dirty="0">
                <a:solidFill>
                  <a:schemeClr val="bg1"/>
                </a:solidFill>
              </a:rPr>
              <a:t>Monthly</a:t>
            </a:r>
          </a:p>
          <a:p>
            <a:pPr algn="ctr"/>
            <a:r>
              <a:rPr lang="en-US" sz="1200" b="1" dirty="0">
                <a:solidFill>
                  <a:schemeClr val="bg1"/>
                </a:solidFill>
              </a:rPr>
              <a:t>Price</a:t>
            </a:r>
          </a:p>
        </p:txBody>
      </p:sp>
      <p:sp>
        <p:nvSpPr>
          <p:cNvPr id="22" name="TextBox 21">
            <a:extLst>
              <a:ext uri="{FF2B5EF4-FFF2-40B4-BE49-F238E27FC236}">
                <a16:creationId xmlns:a16="http://schemas.microsoft.com/office/drawing/2014/main" id="{F30C163F-46F7-D5C5-778C-65C096F8F838}"/>
              </a:ext>
            </a:extLst>
          </p:cNvPr>
          <p:cNvSpPr txBox="1">
            <a:spLocks/>
          </p:cNvSpPr>
          <p:nvPr/>
        </p:nvSpPr>
        <p:spPr>
          <a:xfrm>
            <a:off x="4033835" y="4762453"/>
            <a:ext cx="1371600" cy="461665"/>
          </a:xfrm>
          <a:prstGeom prst="rect">
            <a:avLst/>
          </a:prstGeom>
          <a:solidFill>
            <a:srgbClr val="09C5B4"/>
          </a:solidFill>
        </p:spPr>
        <p:txBody>
          <a:bodyPr wrap="square" rtlCol="0" anchor="ctr">
            <a:spAutoFit/>
          </a:bodyPr>
          <a:lstStyle/>
          <a:p>
            <a:pPr algn="ctr"/>
            <a:r>
              <a:rPr lang="en-US" sz="1200" b="1" dirty="0">
                <a:solidFill>
                  <a:schemeClr val="bg1"/>
                </a:solidFill>
              </a:rPr>
              <a:t>Monthly</a:t>
            </a:r>
          </a:p>
          <a:p>
            <a:pPr algn="ctr"/>
            <a:r>
              <a:rPr lang="en-US" sz="1200" b="1" dirty="0">
                <a:solidFill>
                  <a:schemeClr val="bg1"/>
                </a:solidFill>
              </a:rPr>
              <a:t>Commission</a:t>
            </a:r>
          </a:p>
        </p:txBody>
      </p:sp>
      <p:sp>
        <p:nvSpPr>
          <p:cNvPr id="23" name="TextBox 22">
            <a:extLst>
              <a:ext uri="{FF2B5EF4-FFF2-40B4-BE49-F238E27FC236}">
                <a16:creationId xmlns:a16="http://schemas.microsoft.com/office/drawing/2014/main" id="{52EE92B1-53EB-56A4-80C8-BF995655785B}"/>
              </a:ext>
            </a:extLst>
          </p:cNvPr>
          <p:cNvSpPr txBox="1">
            <a:spLocks/>
          </p:cNvSpPr>
          <p:nvPr/>
        </p:nvSpPr>
        <p:spPr>
          <a:xfrm>
            <a:off x="857123" y="5199177"/>
            <a:ext cx="1371600" cy="276999"/>
          </a:xfrm>
          <a:prstGeom prst="rect">
            <a:avLst/>
          </a:prstGeom>
          <a:noFill/>
        </p:spPr>
        <p:txBody>
          <a:bodyPr wrap="square" rtlCol="0" anchor="ctr">
            <a:spAutoFit/>
          </a:bodyPr>
          <a:lstStyle/>
          <a:p>
            <a:pPr algn="ctr"/>
            <a:r>
              <a:rPr lang="en-US" sz="1200" dirty="0"/>
              <a:t>Essentials</a:t>
            </a:r>
          </a:p>
        </p:txBody>
      </p:sp>
      <p:sp>
        <p:nvSpPr>
          <p:cNvPr id="24" name="TextBox 23">
            <a:extLst>
              <a:ext uri="{FF2B5EF4-FFF2-40B4-BE49-F238E27FC236}">
                <a16:creationId xmlns:a16="http://schemas.microsoft.com/office/drawing/2014/main" id="{C19759DE-AAE2-2B18-4D2C-3406052788AD}"/>
              </a:ext>
            </a:extLst>
          </p:cNvPr>
          <p:cNvSpPr txBox="1">
            <a:spLocks/>
          </p:cNvSpPr>
          <p:nvPr/>
        </p:nvSpPr>
        <p:spPr>
          <a:xfrm>
            <a:off x="857123" y="5476176"/>
            <a:ext cx="1371600" cy="276999"/>
          </a:xfrm>
          <a:prstGeom prst="rect">
            <a:avLst/>
          </a:prstGeom>
          <a:solidFill>
            <a:schemeClr val="bg1">
              <a:lumMod val="95000"/>
            </a:schemeClr>
          </a:solidFill>
        </p:spPr>
        <p:txBody>
          <a:bodyPr wrap="square" rtlCol="0" anchor="ctr">
            <a:spAutoFit/>
          </a:bodyPr>
          <a:lstStyle/>
          <a:p>
            <a:pPr algn="ctr"/>
            <a:r>
              <a:rPr lang="en-US" sz="1200" dirty="0"/>
              <a:t>Plus</a:t>
            </a:r>
          </a:p>
        </p:txBody>
      </p:sp>
      <p:sp>
        <p:nvSpPr>
          <p:cNvPr id="25" name="TextBox 24">
            <a:extLst>
              <a:ext uri="{FF2B5EF4-FFF2-40B4-BE49-F238E27FC236}">
                <a16:creationId xmlns:a16="http://schemas.microsoft.com/office/drawing/2014/main" id="{AC176C4B-8F97-4E4A-7663-9D1CD1B9EB4E}"/>
              </a:ext>
            </a:extLst>
          </p:cNvPr>
          <p:cNvSpPr txBox="1">
            <a:spLocks/>
          </p:cNvSpPr>
          <p:nvPr/>
        </p:nvSpPr>
        <p:spPr>
          <a:xfrm>
            <a:off x="857123" y="5753175"/>
            <a:ext cx="1371600" cy="276999"/>
          </a:xfrm>
          <a:prstGeom prst="rect">
            <a:avLst/>
          </a:prstGeom>
          <a:noFill/>
        </p:spPr>
        <p:txBody>
          <a:bodyPr wrap="square" rtlCol="0" anchor="ctr">
            <a:spAutoFit/>
          </a:bodyPr>
          <a:lstStyle/>
          <a:p>
            <a:pPr algn="ctr"/>
            <a:r>
              <a:rPr lang="en-US" sz="1200" dirty="0"/>
              <a:t>Family</a:t>
            </a:r>
          </a:p>
        </p:txBody>
      </p:sp>
      <p:sp>
        <p:nvSpPr>
          <p:cNvPr id="26" name="TextBox 25">
            <a:extLst>
              <a:ext uri="{FF2B5EF4-FFF2-40B4-BE49-F238E27FC236}">
                <a16:creationId xmlns:a16="http://schemas.microsoft.com/office/drawing/2014/main" id="{DEB62962-56C0-DF6B-4C32-55E4FAADE1EF}"/>
              </a:ext>
            </a:extLst>
          </p:cNvPr>
          <p:cNvSpPr txBox="1">
            <a:spLocks/>
          </p:cNvSpPr>
          <p:nvPr/>
        </p:nvSpPr>
        <p:spPr>
          <a:xfrm>
            <a:off x="2445479" y="5199176"/>
            <a:ext cx="1371600" cy="276999"/>
          </a:xfrm>
          <a:prstGeom prst="rect">
            <a:avLst/>
          </a:prstGeom>
          <a:noFill/>
        </p:spPr>
        <p:txBody>
          <a:bodyPr wrap="square" rtlCol="0" anchor="ctr">
            <a:spAutoFit/>
          </a:bodyPr>
          <a:lstStyle/>
          <a:p>
            <a:pPr algn="ctr"/>
            <a:r>
              <a:rPr lang="en-US" sz="1200" dirty="0"/>
              <a:t>$69.95</a:t>
            </a:r>
          </a:p>
        </p:txBody>
      </p:sp>
      <p:sp>
        <p:nvSpPr>
          <p:cNvPr id="27" name="TextBox 26">
            <a:extLst>
              <a:ext uri="{FF2B5EF4-FFF2-40B4-BE49-F238E27FC236}">
                <a16:creationId xmlns:a16="http://schemas.microsoft.com/office/drawing/2014/main" id="{E85F82DA-7925-BE77-3299-249C47EA3786}"/>
              </a:ext>
            </a:extLst>
          </p:cNvPr>
          <p:cNvSpPr txBox="1">
            <a:spLocks/>
          </p:cNvSpPr>
          <p:nvPr/>
        </p:nvSpPr>
        <p:spPr>
          <a:xfrm>
            <a:off x="2243011" y="5476176"/>
            <a:ext cx="1790824" cy="276999"/>
          </a:xfrm>
          <a:prstGeom prst="rect">
            <a:avLst/>
          </a:prstGeom>
          <a:solidFill>
            <a:schemeClr val="bg1">
              <a:lumMod val="95000"/>
            </a:schemeClr>
          </a:solidFill>
        </p:spPr>
        <p:txBody>
          <a:bodyPr wrap="square" rtlCol="0" anchor="ctr">
            <a:spAutoFit/>
          </a:bodyPr>
          <a:lstStyle/>
          <a:p>
            <a:pPr algn="ctr"/>
            <a:r>
              <a:rPr lang="en-US" sz="1200" dirty="0"/>
              <a:t>$79.95</a:t>
            </a:r>
          </a:p>
        </p:txBody>
      </p:sp>
      <p:sp>
        <p:nvSpPr>
          <p:cNvPr id="28" name="TextBox 27">
            <a:extLst>
              <a:ext uri="{FF2B5EF4-FFF2-40B4-BE49-F238E27FC236}">
                <a16:creationId xmlns:a16="http://schemas.microsoft.com/office/drawing/2014/main" id="{2C0EAD7B-83BB-1465-07C7-E9E751733A34}"/>
              </a:ext>
            </a:extLst>
          </p:cNvPr>
          <p:cNvSpPr txBox="1">
            <a:spLocks/>
          </p:cNvSpPr>
          <p:nvPr/>
        </p:nvSpPr>
        <p:spPr>
          <a:xfrm>
            <a:off x="2445479" y="5753175"/>
            <a:ext cx="1371600" cy="276999"/>
          </a:xfrm>
          <a:prstGeom prst="rect">
            <a:avLst/>
          </a:prstGeom>
          <a:noFill/>
        </p:spPr>
        <p:txBody>
          <a:bodyPr wrap="square" rtlCol="0" anchor="ctr">
            <a:spAutoFit/>
          </a:bodyPr>
          <a:lstStyle/>
          <a:p>
            <a:pPr algn="ctr"/>
            <a:r>
              <a:rPr lang="en-US" sz="1200" dirty="0"/>
              <a:t>$89.95</a:t>
            </a:r>
          </a:p>
        </p:txBody>
      </p:sp>
      <p:sp>
        <p:nvSpPr>
          <p:cNvPr id="29" name="TextBox 28">
            <a:extLst>
              <a:ext uri="{FF2B5EF4-FFF2-40B4-BE49-F238E27FC236}">
                <a16:creationId xmlns:a16="http://schemas.microsoft.com/office/drawing/2014/main" id="{6544B5BA-A734-12CB-2817-DFDA075508A1}"/>
              </a:ext>
            </a:extLst>
          </p:cNvPr>
          <p:cNvSpPr txBox="1">
            <a:spLocks/>
          </p:cNvSpPr>
          <p:nvPr/>
        </p:nvSpPr>
        <p:spPr>
          <a:xfrm>
            <a:off x="4033835" y="5199176"/>
            <a:ext cx="1371600" cy="276999"/>
          </a:xfrm>
          <a:prstGeom prst="rect">
            <a:avLst/>
          </a:prstGeom>
          <a:noFill/>
        </p:spPr>
        <p:txBody>
          <a:bodyPr wrap="square" rtlCol="0" anchor="ctr">
            <a:spAutoFit/>
          </a:bodyPr>
          <a:lstStyle/>
          <a:p>
            <a:pPr algn="ctr"/>
            <a:r>
              <a:rPr lang="en-US" sz="1200" dirty="0"/>
              <a:t>$5.00</a:t>
            </a:r>
          </a:p>
        </p:txBody>
      </p:sp>
      <p:sp>
        <p:nvSpPr>
          <p:cNvPr id="30" name="TextBox 29">
            <a:extLst>
              <a:ext uri="{FF2B5EF4-FFF2-40B4-BE49-F238E27FC236}">
                <a16:creationId xmlns:a16="http://schemas.microsoft.com/office/drawing/2014/main" id="{5A930A8B-2541-087B-CC08-2E76E2872D34}"/>
              </a:ext>
            </a:extLst>
          </p:cNvPr>
          <p:cNvSpPr txBox="1">
            <a:spLocks/>
          </p:cNvSpPr>
          <p:nvPr/>
        </p:nvSpPr>
        <p:spPr>
          <a:xfrm>
            <a:off x="4033835" y="5476176"/>
            <a:ext cx="1371600" cy="276999"/>
          </a:xfrm>
          <a:prstGeom prst="rect">
            <a:avLst/>
          </a:prstGeom>
          <a:solidFill>
            <a:schemeClr val="bg1">
              <a:lumMod val="95000"/>
            </a:schemeClr>
          </a:solidFill>
        </p:spPr>
        <p:txBody>
          <a:bodyPr wrap="square" rtlCol="0" anchor="ctr">
            <a:spAutoFit/>
          </a:bodyPr>
          <a:lstStyle/>
          <a:p>
            <a:pPr algn="ctr"/>
            <a:r>
              <a:rPr lang="en-US" sz="1200" dirty="0"/>
              <a:t>$7.00</a:t>
            </a:r>
          </a:p>
        </p:txBody>
      </p:sp>
      <p:sp>
        <p:nvSpPr>
          <p:cNvPr id="31" name="TextBox 30">
            <a:extLst>
              <a:ext uri="{FF2B5EF4-FFF2-40B4-BE49-F238E27FC236}">
                <a16:creationId xmlns:a16="http://schemas.microsoft.com/office/drawing/2014/main" id="{9771C400-7049-267D-725B-33855666670D}"/>
              </a:ext>
            </a:extLst>
          </p:cNvPr>
          <p:cNvSpPr txBox="1">
            <a:spLocks/>
          </p:cNvSpPr>
          <p:nvPr/>
        </p:nvSpPr>
        <p:spPr>
          <a:xfrm>
            <a:off x="4033835" y="5753175"/>
            <a:ext cx="1371600" cy="276999"/>
          </a:xfrm>
          <a:prstGeom prst="rect">
            <a:avLst/>
          </a:prstGeom>
          <a:noFill/>
        </p:spPr>
        <p:txBody>
          <a:bodyPr wrap="square" rtlCol="0" anchor="ctr">
            <a:spAutoFit/>
          </a:bodyPr>
          <a:lstStyle/>
          <a:p>
            <a:pPr algn="ctr"/>
            <a:r>
              <a:rPr lang="en-US" sz="1200" dirty="0"/>
              <a:t>$10.00</a:t>
            </a:r>
          </a:p>
        </p:txBody>
      </p:sp>
      <p:sp>
        <p:nvSpPr>
          <p:cNvPr id="32" name="object 7">
            <a:extLst>
              <a:ext uri="{FF2B5EF4-FFF2-40B4-BE49-F238E27FC236}">
                <a16:creationId xmlns:a16="http://schemas.microsoft.com/office/drawing/2014/main" id="{9CE87B13-E8AD-0555-C318-5B98B8A0A34D}"/>
              </a:ext>
            </a:extLst>
          </p:cNvPr>
          <p:cNvSpPr txBox="1"/>
          <p:nvPr/>
        </p:nvSpPr>
        <p:spPr>
          <a:xfrm>
            <a:off x="6341271" y="2451176"/>
            <a:ext cx="5029200" cy="1869101"/>
          </a:xfrm>
          <a:prstGeom prst="rect">
            <a:avLst/>
          </a:prstGeom>
        </p:spPr>
        <p:txBody>
          <a:bodyPr vert="horz" wrap="square" lIns="0" tIns="10160" rIns="0" bIns="0" rtlCol="0">
            <a:spAutoFit/>
          </a:bodyPr>
          <a:lstStyle/>
          <a:p>
            <a:pPr marL="13970" marR="59690" indent="-1905" algn="ctr">
              <a:lnSpc>
                <a:spcPct val="127699"/>
              </a:lnSpc>
              <a:spcBef>
                <a:spcPts val="80"/>
              </a:spcBef>
            </a:pPr>
            <a:r>
              <a:rPr lang="en-US" sz="1600" spc="160" dirty="0">
                <a:solidFill>
                  <a:srgbClr val="070707"/>
                </a:solidFill>
                <a:latin typeface="Arial"/>
                <a:cs typeface="Arial"/>
              </a:rPr>
              <a:t>These are sample case scenarios dependent upon a Customer mix of Service Plans.  Individual results will vary, and there are no guarantees of your success; please refer to our Income Disclosure on Page 2 for more information about compensation.</a:t>
            </a:r>
          </a:p>
        </p:txBody>
      </p:sp>
      <p:sp>
        <p:nvSpPr>
          <p:cNvPr id="33" name="TextBox 32">
            <a:extLst>
              <a:ext uri="{FF2B5EF4-FFF2-40B4-BE49-F238E27FC236}">
                <a16:creationId xmlns:a16="http://schemas.microsoft.com/office/drawing/2014/main" id="{4501C12B-08D4-FD98-5C3F-1665873B3020}"/>
              </a:ext>
            </a:extLst>
          </p:cNvPr>
          <p:cNvSpPr txBox="1">
            <a:spLocks/>
          </p:cNvSpPr>
          <p:nvPr/>
        </p:nvSpPr>
        <p:spPr>
          <a:xfrm>
            <a:off x="6333996" y="4877867"/>
            <a:ext cx="1280160" cy="230832"/>
          </a:xfrm>
          <a:prstGeom prst="rect">
            <a:avLst/>
          </a:prstGeom>
          <a:solidFill>
            <a:srgbClr val="09C5B4"/>
          </a:solidFill>
        </p:spPr>
        <p:txBody>
          <a:bodyPr wrap="square" rtlCol="0" anchor="ctr">
            <a:spAutoFit/>
          </a:bodyPr>
          <a:lstStyle/>
          <a:p>
            <a:pPr algn="ctr"/>
            <a:r>
              <a:rPr lang="en-US" sz="900" b="1" dirty="0">
                <a:solidFill>
                  <a:schemeClr val="bg1"/>
                </a:solidFill>
              </a:rPr>
              <a:t>Scenario</a:t>
            </a:r>
          </a:p>
        </p:txBody>
      </p:sp>
      <p:sp>
        <p:nvSpPr>
          <p:cNvPr id="34" name="TextBox 33">
            <a:extLst>
              <a:ext uri="{FF2B5EF4-FFF2-40B4-BE49-F238E27FC236}">
                <a16:creationId xmlns:a16="http://schemas.microsoft.com/office/drawing/2014/main" id="{94093D79-5C5B-0BB0-4742-7E4A73FED898}"/>
              </a:ext>
            </a:extLst>
          </p:cNvPr>
          <p:cNvSpPr txBox="1">
            <a:spLocks/>
          </p:cNvSpPr>
          <p:nvPr/>
        </p:nvSpPr>
        <p:spPr>
          <a:xfrm>
            <a:off x="6333996" y="5222259"/>
            <a:ext cx="1280160" cy="230832"/>
          </a:xfrm>
          <a:prstGeom prst="rect">
            <a:avLst/>
          </a:prstGeom>
          <a:solidFill>
            <a:schemeClr val="bg1">
              <a:lumMod val="95000"/>
            </a:schemeClr>
          </a:solidFill>
        </p:spPr>
        <p:txBody>
          <a:bodyPr wrap="square" rtlCol="0" anchor="ctr">
            <a:spAutoFit/>
          </a:bodyPr>
          <a:lstStyle/>
          <a:p>
            <a:pPr algn="ctr"/>
            <a:r>
              <a:rPr lang="en-US" sz="900" dirty="0"/>
              <a:t>Go-Getter</a:t>
            </a:r>
          </a:p>
        </p:txBody>
      </p:sp>
      <p:sp>
        <p:nvSpPr>
          <p:cNvPr id="35" name="TextBox 34">
            <a:extLst>
              <a:ext uri="{FF2B5EF4-FFF2-40B4-BE49-F238E27FC236}">
                <a16:creationId xmlns:a16="http://schemas.microsoft.com/office/drawing/2014/main" id="{6DFB8741-0659-D82F-8F60-695ED239790C}"/>
              </a:ext>
            </a:extLst>
          </p:cNvPr>
          <p:cNvSpPr txBox="1">
            <a:spLocks/>
          </p:cNvSpPr>
          <p:nvPr/>
        </p:nvSpPr>
        <p:spPr>
          <a:xfrm>
            <a:off x="6333996" y="5499259"/>
            <a:ext cx="1280160" cy="230832"/>
          </a:xfrm>
          <a:prstGeom prst="rect">
            <a:avLst/>
          </a:prstGeom>
          <a:noFill/>
        </p:spPr>
        <p:txBody>
          <a:bodyPr wrap="square" rtlCol="0" anchor="ctr">
            <a:spAutoFit/>
          </a:bodyPr>
          <a:lstStyle/>
          <a:p>
            <a:pPr algn="ctr"/>
            <a:r>
              <a:rPr lang="en-US" sz="900" dirty="0"/>
              <a:t>Community Leader</a:t>
            </a:r>
          </a:p>
        </p:txBody>
      </p:sp>
      <p:sp>
        <p:nvSpPr>
          <p:cNvPr id="36" name="TextBox 35">
            <a:extLst>
              <a:ext uri="{FF2B5EF4-FFF2-40B4-BE49-F238E27FC236}">
                <a16:creationId xmlns:a16="http://schemas.microsoft.com/office/drawing/2014/main" id="{9A3F5C52-7338-9146-D8E1-AE63D72A5A7F}"/>
              </a:ext>
            </a:extLst>
          </p:cNvPr>
          <p:cNvSpPr txBox="1">
            <a:spLocks/>
          </p:cNvSpPr>
          <p:nvPr/>
        </p:nvSpPr>
        <p:spPr>
          <a:xfrm>
            <a:off x="6333996" y="5776257"/>
            <a:ext cx="1280160" cy="230832"/>
          </a:xfrm>
          <a:prstGeom prst="rect">
            <a:avLst/>
          </a:prstGeom>
          <a:solidFill>
            <a:schemeClr val="bg1">
              <a:lumMod val="95000"/>
            </a:schemeClr>
          </a:solidFill>
        </p:spPr>
        <p:txBody>
          <a:bodyPr wrap="square" rtlCol="0" anchor="ctr">
            <a:spAutoFit/>
          </a:bodyPr>
          <a:lstStyle/>
          <a:p>
            <a:pPr algn="ctr"/>
            <a:r>
              <a:rPr lang="en-US" sz="900" dirty="0"/>
              <a:t>Influencer</a:t>
            </a:r>
          </a:p>
        </p:txBody>
      </p:sp>
      <p:sp>
        <p:nvSpPr>
          <p:cNvPr id="37" name="TextBox 36">
            <a:extLst>
              <a:ext uri="{FF2B5EF4-FFF2-40B4-BE49-F238E27FC236}">
                <a16:creationId xmlns:a16="http://schemas.microsoft.com/office/drawing/2014/main" id="{93851988-E6E7-D2C0-C21B-782598FD12B3}"/>
              </a:ext>
            </a:extLst>
          </p:cNvPr>
          <p:cNvSpPr txBox="1">
            <a:spLocks/>
          </p:cNvSpPr>
          <p:nvPr/>
        </p:nvSpPr>
        <p:spPr>
          <a:xfrm>
            <a:off x="6333996" y="6053255"/>
            <a:ext cx="1280160" cy="230832"/>
          </a:xfrm>
          <a:prstGeom prst="rect">
            <a:avLst/>
          </a:prstGeom>
          <a:noFill/>
        </p:spPr>
        <p:txBody>
          <a:bodyPr wrap="square" rtlCol="0" anchor="ctr">
            <a:spAutoFit/>
          </a:bodyPr>
          <a:lstStyle/>
          <a:p>
            <a:pPr algn="ctr"/>
            <a:r>
              <a:rPr lang="en-US" sz="900" dirty="0"/>
              <a:t>National Leader</a:t>
            </a:r>
          </a:p>
        </p:txBody>
      </p:sp>
      <p:sp>
        <p:nvSpPr>
          <p:cNvPr id="38" name="TextBox 37">
            <a:extLst>
              <a:ext uri="{FF2B5EF4-FFF2-40B4-BE49-F238E27FC236}">
                <a16:creationId xmlns:a16="http://schemas.microsoft.com/office/drawing/2014/main" id="{8C2DB566-C79D-5BAD-C349-10E3205C7095}"/>
              </a:ext>
            </a:extLst>
          </p:cNvPr>
          <p:cNvSpPr txBox="1">
            <a:spLocks/>
          </p:cNvSpPr>
          <p:nvPr/>
        </p:nvSpPr>
        <p:spPr>
          <a:xfrm>
            <a:off x="7628444" y="4877867"/>
            <a:ext cx="1280160" cy="230832"/>
          </a:xfrm>
          <a:prstGeom prst="rect">
            <a:avLst/>
          </a:prstGeom>
          <a:solidFill>
            <a:srgbClr val="09C5B4"/>
          </a:solidFill>
        </p:spPr>
        <p:txBody>
          <a:bodyPr wrap="square" rtlCol="0" anchor="ctr">
            <a:spAutoFit/>
          </a:bodyPr>
          <a:lstStyle/>
          <a:p>
            <a:pPr algn="ctr"/>
            <a:r>
              <a:rPr lang="en-US" sz="900" b="1" dirty="0">
                <a:solidFill>
                  <a:schemeClr val="bg1"/>
                </a:solidFill>
              </a:rPr>
              <a:t>Personal Customers</a:t>
            </a:r>
          </a:p>
        </p:txBody>
      </p:sp>
      <p:sp>
        <p:nvSpPr>
          <p:cNvPr id="39" name="TextBox 38">
            <a:extLst>
              <a:ext uri="{FF2B5EF4-FFF2-40B4-BE49-F238E27FC236}">
                <a16:creationId xmlns:a16="http://schemas.microsoft.com/office/drawing/2014/main" id="{122741D2-6307-0787-EEFE-7EE3B23873A5}"/>
              </a:ext>
            </a:extLst>
          </p:cNvPr>
          <p:cNvSpPr txBox="1">
            <a:spLocks/>
          </p:cNvSpPr>
          <p:nvPr/>
        </p:nvSpPr>
        <p:spPr>
          <a:xfrm>
            <a:off x="7614156" y="5222259"/>
            <a:ext cx="1308736" cy="230832"/>
          </a:xfrm>
          <a:prstGeom prst="rect">
            <a:avLst/>
          </a:prstGeom>
          <a:solidFill>
            <a:schemeClr val="bg1">
              <a:lumMod val="95000"/>
            </a:schemeClr>
          </a:solidFill>
        </p:spPr>
        <p:txBody>
          <a:bodyPr wrap="square" rtlCol="0" anchor="ctr">
            <a:spAutoFit/>
          </a:bodyPr>
          <a:lstStyle/>
          <a:p>
            <a:pPr algn="ctr"/>
            <a:r>
              <a:rPr lang="en-US" sz="900" dirty="0"/>
              <a:t>25</a:t>
            </a:r>
          </a:p>
        </p:txBody>
      </p:sp>
      <p:sp>
        <p:nvSpPr>
          <p:cNvPr id="40" name="TextBox 39">
            <a:extLst>
              <a:ext uri="{FF2B5EF4-FFF2-40B4-BE49-F238E27FC236}">
                <a16:creationId xmlns:a16="http://schemas.microsoft.com/office/drawing/2014/main" id="{E4868824-E6E5-FF4E-D4CB-67DD64659B93}"/>
              </a:ext>
            </a:extLst>
          </p:cNvPr>
          <p:cNvSpPr txBox="1">
            <a:spLocks/>
          </p:cNvSpPr>
          <p:nvPr/>
        </p:nvSpPr>
        <p:spPr>
          <a:xfrm>
            <a:off x="7628444" y="5499259"/>
            <a:ext cx="1280160" cy="230832"/>
          </a:xfrm>
          <a:prstGeom prst="rect">
            <a:avLst/>
          </a:prstGeom>
          <a:noFill/>
        </p:spPr>
        <p:txBody>
          <a:bodyPr wrap="square" rtlCol="0" anchor="ctr">
            <a:spAutoFit/>
          </a:bodyPr>
          <a:lstStyle/>
          <a:p>
            <a:pPr algn="ctr"/>
            <a:r>
              <a:rPr lang="en-US" sz="900" dirty="0"/>
              <a:t>200</a:t>
            </a:r>
          </a:p>
        </p:txBody>
      </p:sp>
      <p:sp>
        <p:nvSpPr>
          <p:cNvPr id="41" name="TextBox 40">
            <a:extLst>
              <a:ext uri="{FF2B5EF4-FFF2-40B4-BE49-F238E27FC236}">
                <a16:creationId xmlns:a16="http://schemas.microsoft.com/office/drawing/2014/main" id="{8D01ECC0-CB39-6A61-8E92-81ECA4BAFE7F}"/>
              </a:ext>
            </a:extLst>
          </p:cNvPr>
          <p:cNvSpPr txBox="1">
            <a:spLocks/>
          </p:cNvSpPr>
          <p:nvPr/>
        </p:nvSpPr>
        <p:spPr>
          <a:xfrm>
            <a:off x="7614156" y="5776257"/>
            <a:ext cx="1308736" cy="230832"/>
          </a:xfrm>
          <a:prstGeom prst="rect">
            <a:avLst/>
          </a:prstGeom>
          <a:solidFill>
            <a:schemeClr val="bg1">
              <a:lumMod val="95000"/>
            </a:schemeClr>
          </a:solidFill>
        </p:spPr>
        <p:txBody>
          <a:bodyPr wrap="square" rtlCol="0" anchor="ctr">
            <a:spAutoFit/>
          </a:bodyPr>
          <a:lstStyle/>
          <a:p>
            <a:pPr algn="ctr"/>
            <a:r>
              <a:rPr lang="en-US" sz="900" dirty="0"/>
              <a:t>500</a:t>
            </a:r>
          </a:p>
        </p:txBody>
      </p:sp>
      <p:sp>
        <p:nvSpPr>
          <p:cNvPr id="42" name="TextBox 41">
            <a:extLst>
              <a:ext uri="{FF2B5EF4-FFF2-40B4-BE49-F238E27FC236}">
                <a16:creationId xmlns:a16="http://schemas.microsoft.com/office/drawing/2014/main" id="{D0770F09-48B7-6372-6367-9E08BD062A55}"/>
              </a:ext>
            </a:extLst>
          </p:cNvPr>
          <p:cNvSpPr txBox="1">
            <a:spLocks/>
          </p:cNvSpPr>
          <p:nvPr/>
        </p:nvSpPr>
        <p:spPr>
          <a:xfrm>
            <a:off x="7628444" y="6053255"/>
            <a:ext cx="1280160" cy="230832"/>
          </a:xfrm>
          <a:prstGeom prst="rect">
            <a:avLst/>
          </a:prstGeom>
          <a:noFill/>
        </p:spPr>
        <p:txBody>
          <a:bodyPr wrap="square" rtlCol="0" anchor="ctr">
            <a:spAutoFit/>
          </a:bodyPr>
          <a:lstStyle/>
          <a:p>
            <a:pPr algn="ctr"/>
            <a:r>
              <a:rPr lang="en-US" sz="900" dirty="0"/>
              <a:t>2,500</a:t>
            </a:r>
          </a:p>
        </p:txBody>
      </p:sp>
      <p:sp>
        <p:nvSpPr>
          <p:cNvPr id="43" name="TextBox 42">
            <a:extLst>
              <a:ext uri="{FF2B5EF4-FFF2-40B4-BE49-F238E27FC236}">
                <a16:creationId xmlns:a16="http://schemas.microsoft.com/office/drawing/2014/main" id="{BCDF8F20-E5B3-05F1-4A48-7B641518D003}"/>
              </a:ext>
            </a:extLst>
          </p:cNvPr>
          <p:cNvSpPr txBox="1">
            <a:spLocks/>
          </p:cNvSpPr>
          <p:nvPr/>
        </p:nvSpPr>
        <p:spPr>
          <a:xfrm>
            <a:off x="8922892" y="4877867"/>
            <a:ext cx="1280160" cy="230832"/>
          </a:xfrm>
          <a:prstGeom prst="rect">
            <a:avLst/>
          </a:prstGeom>
          <a:solidFill>
            <a:srgbClr val="09C5B4"/>
          </a:solidFill>
        </p:spPr>
        <p:txBody>
          <a:bodyPr wrap="square" rtlCol="0" anchor="ctr">
            <a:spAutoFit/>
          </a:bodyPr>
          <a:lstStyle/>
          <a:p>
            <a:pPr algn="ctr"/>
            <a:r>
              <a:rPr lang="en-US" sz="900" b="1" dirty="0">
                <a:solidFill>
                  <a:schemeClr val="bg1"/>
                </a:solidFill>
              </a:rPr>
              <a:t>Monthly Income*</a:t>
            </a:r>
          </a:p>
        </p:txBody>
      </p:sp>
      <p:sp>
        <p:nvSpPr>
          <p:cNvPr id="44" name="TextBox 43">
            <a:extLst>
              <a:ext uri="{FF2B5EF4-FFF2-40B4-BE49-F238E27FC236}">
                <a16:creationId xmlns:a16="http://schemas.microsoft.com/office/drawing/2014/main" id="{084912AE-7DDA-255C-AC21-FB6B2B19B5EF}"/>
              </a:ext>
            </a:extLst>
          </p:cNvPr>
          <p:cNvSpPr txBox="1">
            <a:spLocks/>
          </p:cNvSpPr>
          <p:nvPr/>
        </p:nvSpPr>
        <p:spPr>
          <a:xfrm>
            <a:off x="8894316" y="5222259"/>
            <a:ext cx="1323024" cy="230832"/>
          </a:xfrm>
          <a:prstGeom prst="rect">
            <a:avLst/>
          </a:prstGeom>
          <a:solidFill>
            <a:schemeClr val="bg1">
              <a:lumMod val="95000"/>
            </a:schemeClr>
          </a:solidFill>
        </p:spPr>
        <p:txBody>
          <a:bodyPr wrap="square" rtlCol="0" anchor="ctr">
            <a:spAutoFit/>
          </a:bodyPr>
          <a:lstStyle/>
          <a:p>
            <a:pPr algn="ctr"/>
            <a:r>
              <a:rPr lang="en-US" sz="900" dirty="0"/>
              <a:t>$125 - $250</a:t>
            </a:r>
          </a:p>
        </p:txBody>
      </p:sp>
      <p:sp>
        <p:nvSpPr>
          <p:cNvPr id="45" name="TextBox 44">
            <a:extLst>
              <a:ext uri="{FF2B5EF4-FFF2-40B4-BE49-F238E27FC236}">
                <a16:creationId xmlns:a16="http://schemas.microsoft.com/office/drawing/2014/main" id="{EC8E6329-FCA2-AAE5-458F-B0C66B0C7335}"/>
              </a:ext>
            </a:extLst>
          </p:cNvPr>
          <p:cNvSpPr txBox="1">
            <a:spLocks/>
          </p:cNvSpPr>
          <p:nvPr/>
        </p:nvSpPr>
        <p:spPr>
          <a:xfrm>
            <a:off x="8922892" y="5499259"/>
            <a:ext cx="1280160" cy="230832"/>
          </a:xfrm>
          <a:prstGeom prst="rect">
            <a:avLst/>
          </a:prstGeom>
          <a:noFill/>
        </p:spPr>
        <p:txBody>
          <a:bodyPr wrap="square" rtlCol="0" anchor="ctr">
            <a:spAutoFit/>
          </a:bodyPr>
          <a:lstStyle/>
          <a:p>
            <a:pPr algn="ctr"/>
            <a:r>
              <a:rPr lang="en-US" sz="900" dirty="0"/>
              <a:t>$1,000 - $2,000</a:t>
            </a:r>
          </a:p>
        </p:txBody>
      </p:sp>
      <p:sp>
        <p:nvSpPr>
          <p:cNvPr id="46" name="TextBox 45">
            <a:extLst>
              <a:ext uri="{FF2B5EF4-FFF2-40B4-BE49-F238E27FC236}">
                <a16:creationId xmlns:a16="http://schemas.microsoft.com/office/drawing/2014/main" id="{060D04DB-FB4E-6245-7ED9-6F26C3398011}"/>
              </a:ext>
            </a:extLst>
          </p:cNvPr>
          <p:cNvSpPr txBox="1">
            <a:spLocks/>
          </p:cNvSpPr>
          <p:nvPr/>
        </p:nvSpPr>
        <p:spPr>
          <a:xfrm>
            <a:off x="8894316" y="5776257"/>
            <a:ext cx="1323024" cy="230832"/>
          </a:xfrm>
          <a:prstGeom prst="rect">
            <a:avLst/>
          </a:prstGeom>
          <a:solidFill>
            <a:schemeClr val="bg1">
              <a:lumMod val="95000"/>
            </a:schemeClr>
          </a:solidFill>
        </p:spPr>
        <p:txBody>
          <a:bodyPr wrap="square" rtlCol="0" anchor="ctr">
            <a:spAutoFit/>
          </a:bodyPr>
          <a:lstStyle/>
          <a:p>
            <a:pPr algn="ctr"/>
            <a:r>
              <a:rPr lang="en-US" sz="900" dirty="0"/>
              <a:t>$2,500 - $5,000</a:t>
            </a:r>
          </a:p>
        </p:txBody>
      </p:sp>
      <p:sp>
        <p:nvSpPr>
          <p:cNvPr id="47" name="TextBox 46">
            <a:extLst>
              <a:ext uri="{FF2B5EF4-FFF2-40B4-BE49-F238E27FC236}">
                <a16:creationId xmlns:a16="http://schemas.microsoft.com/office/drawing/2014/main" id="{805DEBA1-7FCA-5F8E-9511-C8B6FFA09C62}"/>
              </a:ext>
            </a:extLst>
          </p:cNvPr>
          <p:cNvSpPr txBox="1">
            <a:spLocks/>
          </p:cNvSpPr>
          <p:nvPr/>
        </p:nvSpPr>
        <p:spPr>
          <a:xfrm>
            <a:off x="8922892" y="6053255"/>
            <a:ext cx="1280160" cy="230832"/>
          </a:xfrm>
          <a:prstGeom prst="rect">
            <a:avLst/>
          </a:prstGeom>
          <a:noFill/>
        </p:spPr>
        <p:txBody>
          <a:bodyPr wrap="square" rtlCol="0" anchor="ctr">
            <a:spAutoFit/>
          </a:bodyPr>
          <a:lstStyle/>
          <a:p>
            <a:pPr algn="ctr"/>
            <a:r>
              <a:rPr lang="en-US" sz="900" dirty="0"/>
              <a:t>$12,500 - $25,000</a:t>
            </a:r>
          </a:p>
        </p:txBody>
      </p:sp>
      <p:sp>
        <p:nvSpPr>
          <p:cNvPr id="48" name="TextBox 47">
            <a:extLst>
              <a:ext uri="{FF2B5EF4-FFF2-40B4-BE49-F238E27FC236}">
                <a16:creationId xmlns:a16="http://schemas.microsoft.com/office/drawing/2014/main" id="{775BA3E3-A711-EC7C-BDD2-8B22C69ECF14}"/>
              </a:ext>
            </a:extLst>
          </p:cNvPr>
          <p:cNvSpPr txBox="1">
            <a:spLocks/>
          </p:cNvSpPr>
          <p:nvPr/>
        </p:nvSpPr>
        <p:spPr>
          <a:xfrm>
            <a:off x="10217340" y="4877867"/>
            <a:ext cx="1280160" cy="230832"/>
          </a:xfrm>
          <a:prstGeom prst="rect">
            <a:avLst/>
          </a:prstGeom>
          <a:solidFill>
            <a:srgbClr val="09C5B4"/>
          </a:solidFill>
        </p:spPr>
        <p:txBody>
          <a:bodyPr wrap="square" rtlCol="0" anchor="ctr">
            <a:spAutoFit/>
          </a:bodyPr>
          <a:lstStyle/>
          <a:p>
            <a:pPr algn="ctr"/>
            <a:r>
              <a:rPr lang="en-US" sz="900" b="1" dirty="0">
                <a:solidFill>
                  <a:schemeClr val="bg1"/>
                </a:solidFill>
              </a:rPr>
              <a:t>Annual Income*</a:t>
            </a:r>
          </a:p>
        </p:txBody>
      </p:sp>
      <p:sp>
        <p:nvSpPr>
          <p:cNvPr id="49" name="TextBox 48">
            <a:extLst>
              <a:ext uri="{FF2B5EF4-FFF2-40B4-BE49-F238E27FC236}">
                <a16:creationId xmlns:a16="http://schemas.microsoft.com/office/drawing/2014/main" id="{0015C292-76D6-47B5-6A6D-C44E4BEA4436}"/>
              </a:ext>
            </a:extLst>
          </p:cNvPr>
          <p:cNvSpPr txBox="1">
            <a:spLocks/>
          </p:cNvSpPr>
          <p:nvPr/>
        </p:nvSpPr>
        <p:spPr>
          <a:xfrm>
            <a:off x="10217340" y="5222259"/>
            <a:ext cx="1280160" cy="230832"/>
          </a:xfrm>
          <a:prstGeom prst="rect">
            <a:avLst/>
          </a:prstGeom>
          <a:solidFill>
            <a:schemeClr val="bg1">
              <a:lumMod val="95000"/>
            </a:schemeClr>
          </a:solidFill>
        </p:spPr>
        <p:txBody>
          <a:bodyPr wrap="square" rtlCol="0" anchor="ctr">
            <a:spAutoFit/>
          </a:bodyPr>
          <a:lstStyle/>
          <a:p>
            <a:pPr algn="ctr"/>
            <a:r>
              <a:rPr lang="en-US" sz="900" dirty="0"/>
              <a:t>$1,500 - $3,000</a:t>
            </a:r>
          </a:p>
        </p:txBody>
      </p:sp>
      <p:sp>
        <p:nvSpPr>
          <p:cNvPr id="50" name="TextBox 49">
            <a:extLst>
              <a:ext uri="{FF2B5EF4-FFF2-40B4-BE49-F238E27FC236}">
                <a16:creationId xmlns:a16="http://schemas.microsoft.com/office/drawing/2014/main" id="{8B9E7E74-68A9-3DA0-4FA8-A02767BCF8AF}"/>
              </a:ext>
            </a:extLst>
          </p:cNvPr>
          <p:cNvSpPr txBox="1">
            <a:spLocks/>
          </p:cNvSpPr>
          <p:nvPr/>
        </p:nvSpPr>
        <p:spPr>
          <a:xfrm>
            <a:off x="10217340" y="5499259"/>
            <a:ext cx="1280160" cy="230832"/>
          </a:xfrm>
          <a:prstGeom prst="rect">
            <a:avLst/>
          </a:prstGeom>
          <a:noFill/>
        </p:spPr>
        <p:txBody>
          <a:bodyPr wrap="square" rtlCol="0" anchor="ctr">
            <a:spAutoFit/>
          </a:bodyPr>
          <a:lstStyle/>
          <a:p>
            <a:pPr algn="ctr"/>
            <a:r>
              <a:rPr lang="en-US" sz="900" dirty="0"/>
              <a:t>$12,000 - $24,000</a:t>
            </a:r>
          </a:p>
        </p:txBody>
      </p:sp>
      <p:sp>
        <p:nvSpPr>
          <p:cNvPr id="51" name="TextBox 50">
            <a:extLst>
              <a:ext uri="{FF2B5EF4-FFF2-40B4-BE49-F238E27FC236}">
                <a16:creationId xmlns:a16="http://schemas.microsoft.com/office/drawing/2014/main" id="{9C2F8A34-16BC-0B1C-A79B-E0442143ED5B}"/>
              </a:ext>
            </a:extLst>
          </p:cNvPr>
          <p:cNvSpPr txBox="1">
            <a:spLocks/>
          </p:cNvSpPr>
          <p:nvPr/>
        </p:nvSpPr>
        <p:spPr>
          <a:xfrm>
            <a:off x="10217340" y="5776257"/>
            <a:ext cx="1280160" cy="230832"/>
          </a:xfrm>
          <a:prstGeom prst="rect">
            <a:avLst/>
          </a:prstGeom>
          <a:solidFill>
            <a:schemeClr val="bg1">
              <a:lumMod val="95000"/>
            </a:schemeClr>
          </a:solidFill>
        </p:spPr>
        <p:txBody>
          <a:bodyPr wrap="square" rtlCol="0" anchor="ctr">
            <a:spAutoFit/>
          </a:bodyPr>
          <a:lstStyle/>
          <a:p>
            <a:pPr algn="ctr"/>
            <a:r>
              <a:rPr lang="en-US" sz="900" dirty="0"/>
              <a:t>$30,000 - $60,000</a:t>
            </a:r>
          </a:p>
        </p:txBody>
      </p:sp>
      <p:sp>
        <p:nvSpPr>
          <p:cNvPr id="52" name="TextBox 51">
            <a:extLst>
              <a:ext uri="{FF2B5EF4-FFF2-40B4-BE49-F238E27FC236}">
                <a16:creationId xmlns:a16="http://schemas.microsoft.com/office/drawing/2014/main" id="{64D5D4C6-3507-88B2-EA0E-D2231190CCED}"/>
              </a:ext>
            </a:extLst>
          </p:cNvPr>
          <p:cNvSpPr txBox="1">
            <a:spLocks/>
          </p:cNvSpPr>
          <p:nvPr/>
        </p:nvSpPr>
        <p:spPr>
          <a:xfrm>
            <a:off x="10217340" y="6053255"/>
            <a:ext cx="1280160" cy="230832"/>
          </a:xfrm>
          <a:prstGeom prst="rect">
            <a:avLst/>
          </a:prstGeom>
          <a:noFill/>
        </p:spPr>
        <p:txBody>
          <a:bodyPr wrap="square" rtlCol="0" anchor="ctr">
            <a:spAutoFit/>
          </a:bodyPr>
          <a:lstStyle/>
          <a:p>
            <a:pPr algn="ctr"/>
            <a:r>
              <a:rPr lang="en-US" sz="900" dirty="0"/>
              <a:t>$150,000 - $300,000</a:t>
            </a:r>
          </a:p>
        </p:txBody>
      </p:sp>
      <p:pic>
        <p:nvPicPr>
          <p:cNvPr id="3" name="Picture 2">
            <a:extLst>
              <a:ext uri="{FF2B5EF4-FFF2-40B4-BE49-F238E27FC236}">
                <a16:creationId xmlns:a16="http://schemas.microsoft.com/office/drawing/2014/main" id="{74EF6EAA-60C4-F98A-D5D5-E1EDA2541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49" y="6005234"/>
            <a:ext cx="1736170" cy="1157447"/>
          </a:xfrm>
          <a:prstGeom prst="rect">
            <a:avLst/>
          </a:prstGeom>
        </p:spPr>
      </p:pic>
      <p:pic>
        <p:nvPicPr>
          <p:cNvPr id="4" name="Picture 3">
            <a:extLst>
              <a:ext uri="{FF2B5EF4-FFF2-40B4-BE49-F238E27FC236}">
                <a16:creationId xmlns:a16="http://schemas.microsoft.com/office/drawing/2014/main" id="{ABC854FC-BFA1-49EC-0128-CB0B480A2E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4536" y="451442"/>
            <a:ext cx="1057022" cy="1044389"/>
          </a:xfrm>
          <a:prstGeom prst="rect">
            <a:avLst/>
          </a:prstGeom>
        </p:spPr>
      </p:pic>
    </p:spTree>
    <p:extLst>
      <p:ext uri="{BB962C8B-B14F-4D97-AF65-F5344CB8AC3E}">
        <p14:creationId xmlns:p14="http://schemas.microsoft.com/office/powerpoint/2010/main" val="1964984921"/>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17B2A-2DCA-F4FD-BC0C-0D3F370D31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5E131A7-1AAD-C704-7E73-25C6A80AE979}"/>
              </a:ext>
            </a:extLst>
          </p:cNvPr>
          <p:cNvSpPr txBox="1">
            <a:spLocks/>
          </p:cNvSpPr>
          <p:nvPr/>
        </p:nvSpPr>
        <p:spPr>
          <a:xfrm>
            <a:off x="4045987" y="285074"/>
            <a:ext cx="3862517" cy="461665"/>
          </a:xfrm>
          <a:prstGeom prst="rect">
            <a:avLst/>
          </a:prstGeom>
          <a:solidFill>
            <a:srgbClr val="09C5B4"/>
          </a:solidFill>
        </p:spPr>
        <p:txBody>
          <a:bodyPr wrap="square" rtlCol="0" anchor="ctr">
            <a:spAutoFit/>
          </a:bodyPr>
          <a:lstStyle/>
          <a:p>
            <a:pPr algn="ctr"/>
            <a:r>
              <a:rPr lang="en-US" sz="2400" b="1" dirty="0" err="1">
                <a:solidFill>
                  <a:schemeClr val="bg1"/>
                </a:solidFill>
              </a:rPr>
              <a:t>Pacto</a:t>
            </a:r>
            <a:r>
              <a:rPr lang="en-US" sz="2400" b="1" dirty="0">
                <a:solidFill>
                  <a:schemeClr val="bg1"/>
                </a:solidFill>
              </a:rPr>
              <a:t> Community Matrix</a:t>
            </a:r>
          </a:p>
        </p:txBody>
      </p:sp>
      <p:sp>
        <p:nvSpPr>
          <p:cNvPr id="5" name="object 7">
            <a:extLst>
              <a:ext uri="{FF2B5EF4-FFF2-40B4-BE49-F238E27FC236}">
                <a16:creationId xmlns:a16="http://schemas.microsoft.com/office/drawing/2014/main" id="{E4340757-6993-6A03-C140-B1A580349310}"/>
              </a:ext>
            </a:extLst>
          </p:cNvPr>
          <p:cNvSpPr txBox="1"/>
          <p:nvPr/>
        </p:nvSpPr>
        <p:spPr>
          <a:xfrm>
            <a:off x="809545" y="967911"/>
            <a:ext cx="10894219" cy="2333844"/>
          </a:xfrm>
          <a:prstGeom prst="rect">
            <a:avLst/>
          </a:prstGeom>
        </p:spPr>
        <p:txBody>
          <a:bodyPr vert="horz" wrap="square" lIns="0" tIns="10160" rIns="0" bIns="0" rtlCol="0">
            <a:spAutoFit/>
          </a:bodyPr>
          <a:lstStyle/>
          <a:p>
            <a:pPr marL="13970" marR="59690" indent="-1905" algn="just">
              <a:lnSpc>
                <a:spcPct val="127699"/>
              </a:lnSpc>
              <a:spcBef>
                <a:spcPts val="80"/>
              </a:spcBef>
            </a:pPr>
            <a:r>
              <a:rPr lang="en-US" sz="2000" spc="160" dirty="0">
                <a:solidFill>
                  <a:srgbClr val="070707"/>
                </a:solidFill>
                <a:latin typeface="Arial"/>
                <a:cs typeface="Arial"/>
              </a:rPr>
              <a:t>Every Customer is automatically placed into the </a:t>
            </a:r>
            <a:r>
              <a:rPr lang="en-US" sz="2000" spc="160" dirty="0" err="1">
                <a:solidFill>
                  <a:srgbClr val="070707"/>
                </a:solidFill>
                <a:latin typeface="Arial"/>
                <a:cs typeface="Arial"/>
              </a:rPr>
              <a:t>Pacto</a:t>
            </a:r>
            <a:r>
              <a:rPr lang="en-US" sz="2000" spc="160" dirty="0">
                <a:solidFill>
                  <a:srgbClr val="070707"/>
                </a:solidFill>
                <a:latin typeface="Arial"/>
                <a:cs typeface="Arial"/>
              </a:rPr>
              <a:t> Community Matrix, creating an opportunity for Ambassadors to earn residual income across multiple levels. At BeniVita™, we believe in building community, and this part of our compensation structure is available to anyone who chooses to become an Ambassador.  There are no extra charges, hidden fees, or surprises—just a straightforward path to participate and grow. </a:t>
            </a:r>
          </a:p>
        </p:txBody>
      </p:sp>
      <p:sp>
        <p:nvSpPr>
          <p:cNvPr id="6" name="TextBox 5">
            <a:extLst>
              <a:ext uri="{FF2B5EF4-FFF2-40B4-BE49-F238E27FC236}">
                <a16:creationId xmlns:a16="http://schemas.microsoft.com/office/drawing/2014/main" id="{252850A7-FC58-4EB8-9203-770EF66CB9B6}"/>
              </a:ext>
            </a:extLst>
          </p:cNvPr>
          <p:cNvSpPr txBox="1">
            <a:spLocks/>
          </p:cNvSpPr>
          <p:nvPr/>
        </p:nvSpPr>
        <p:spPr>
          <a:xfrm>
            <a:off x="4729175" y="3529280"/>
            <a:ext cx="992982" cy="276999"/>
          </a:xfrm>
          <a:prstGeom prst="rect">
            <a:avLst/>
          </a:prstGeom>
          <a:solidFill>
            <a:srgbClr val="09C5B4"/>
          </a:solidFill>
        </p:spPr>
        <p:txBody>
          <a:bodyPr wrap="square" rtlCol="0" anchor="ctr">
            <a:spAutoFit/>
          </a:bodyPr>
          <a:lstStyle/>
          <a:p>
            <a:pPr algn="ctr"/>
            <a:r>
              <a:rPr lang="en-US" sz="1200" b="1" dirty="0">
                <a:solidFill>
                  <a:schemeClr val="bg1"/>
                </a:solidFill>
              </a:rPr>
              <a:t>Level</a:t>
            </a:r>
          </a:p>
        </p:txBody>
      </p:sp>
      <p:sp>
        <p:nvSpPr>
          <p:cNvPr id="7" name="TextBox 6">
            <a:extLst>
              <a:ext uri="{FF2B5EF4-FFF2-40B4-BE49-F238E27FC236}">
                <a16:creationId xmlns:a16="http://schemas.microsoft.com/office/drawing/2014/main" id="{9357A66A-BF7A-293E-C544-9452C0BB86A8}"/>
              </a:ext>
            </a:extLst>
          </p:cNvPr>
          <p:cNvSpPr txBox="1">
            <a:spLocks/>
          </p:cNvSpPr>
          <p:nvPr/>
        </p:nvSpPr>
        <p:spPr>
          <a:xfrm>
            <a:off x="4729175" y="3866376"/>
            <a:ext cx="992982" cy="276999"/>
          </a:xfrm>
          <a:prstGeom prst="rect">
            <a:avLst/>
          </a:prstGeom>
          <a:solidFill>
            <a:schemeClr val="bg1">
              <a:lumMod val="95000"/>
            </a:schemeClr>
          </a:solidFill>
        </p:spPr>
        <p:txBody>
          <a:bodyPr wrap="square" rtlCol="0" anchor="ctr">
            <a:spAutoFit/>
          </a:bodyPr>
          <a:lstStyle/>
          <a:p>
            <a:pPr algn="ctr"/>
            <a:r>
              <a:rPr lang="en-US" sz="1200" dirty="0"/>
              <a:t>1</a:t>
            </a:r>
          </a:p>
        </p:txBody>
      </p:sp>
      <p:sp>
        <p:nvSpPr>
          <p:cNvPr id="9" name="TextBox 8">
            <a:extLst>
              <a:ext uri="{FF2B5EF4-FFF2-40B4-BE49-F238E27FC236}">
                <a16:creationId xmlns:a16="http://schemas.microsoft.com/office/drawing/2014/main" id="{47BD5EA0-936A-CC69-7A4A-D74FB6A1E709}"/>
              </a:ext>
            </a:extLst>
          </p:cNvPr>
          <p:cNvSpPr txBox="1">
            <a:spLocks/>
          </p:cNvSpPr>
          <p:nvPr/>
        </p:nvSpPr>
        <p:spPr>
          <a:xfrm>
            <a:off x="4729175" y="4420374"/>
            <a:ext cx="992982" cy="276999"/>
          </a:xfrm>
          <a:prstGeom prst="rect">
            <a:avLst/>
          </a:prstGeom>
          <a:solidFill>
            <a:schemeClr val="bg1">
              <a:lumMod val="95000"/>
            </a:schemeClr>
          </a:solidFill>
        </p:spPr>
        <p:txBody>
          <a:bodyPr wrap="square" rtlCol="0" anchor="ctr">
            <a:spAutoFit/>
          </a:bodyPr>
          <a:lstStyle/>
          <a:p>
            <a:pPr algn="ctr"/>
            <a:r>
              <a:rPr lang="en-US" sz="1200" dirty="0"/>
              <a:t>3</a:t>
            </a:r>
          </a:p>
        </p:txBody>
      </p:sp>
      <p:sp>
        <p:nvSpPr>
          <p:cNvPr id="12" name="TextBox 11">
            <a:extLst>
              <a:ext uri="{FF2B5EF4-FFF2-40B4-BE49-F238E27FC236}">
                <a16:creationId xmlns:a16="http://schemas.microsoft.com/office/drawing/2014/main" id="{C9C8F73A-8C63-D13B-6C38-9EC1996A6A02}"/>
              </a:ext>
            </a:extLst>
          </p:cNvPr>
          <p:cNvSpPr txBox="1">
            <a:spLocks/>
          </p:cNvSpPr>
          <p:nvPr/>
        </p:nvSpPr>
        <p:spPr>
          <a:xfrm>
            <a:off x="5750733" y="3866375"/>
            <a:ext cx="1285859" cy="276999"/>
          </a:xfrm>
          <a:prstGeom prst="rect">
            <a:avLst/>
          </a:prstGeom>
          <a:solidFill>
            <a:schemeClr val="bg1">
              <a:lumMod val="95000"/>
            </a:schemeClr>
          </a:solidFill>
        </p:spPr>
        <p:txBody>
          <a:bodyPr wrap="square" rtlCol="0" anchor="ctr">
            <a:spAutoFit/>
          </a:bodyPr>
          <a:lstStyle/>
          <a:p>
            <a:pPr algn="ctr"/>
            <a:r>
              <a:rPr lang="en-US" sz="1200" dirty="0"/>
              <a:t>$1.00</a:t>
            </a:r>
          </a:p>
        </p:txBody>
      </p:sp>
      <p:sp>
        <p:nvSpPr>
          <p:cNvPr id="13" name="TextBox 12">
            <a:extLst>
              <a:ext uri="{FF2B5EF4-FFF2-40B4-BE49-F238E27FC236}">
                <a16:creationId xmlns:a16="http://schemas.microsoft.com/office/drawing/2014/main" id="{FB308CDF-BF89-2321-5E9E-1F331228880E}"/>
              </a:ext>
            </a:extLst>
          </p:cNvPr>
          <p:cNvSpPr txBox="1">
            <a:spLocks/>
          </p:cNvSpPr>
          <p:nvPr/>
        </p:nvSpPr>
        <p:spPr>
          <a:xfrm>
            <a:off x="5765021" y="4143375"/>
            <a:ext cx="1285859" cy="276999"/>
          </a:xfrm>
          <a:prstGeom prst="rect">
            <a:avLst/>
          </a:prstGeom>
          <a:noFill/>
        </p:spPr>
        <p:txBody>
          <a:bodyPr wrap="square" rtlCol="0" anchor="ctr">
            <a:spAutoFit/>
          </a:bodyPr>
          <a:lstStyle/>
          <a:p>
            <a:pPr algn="ctr"/>
            <a:r>
              <a:rPr lang="en-US" sz="1200" dirty="0"/>
              <a:t>$1.00</a:t>
            </a:r>
          </a:p>
        </p:txBody>
      </p:sp>
      <p:sp>
        <p:nvSpPr>
          <p:cNvPr id="14" name="TextBox 13">
            <a:extLst>
              <a:ext uri="{FF2B5EF4-FFF2-40B4-BE49-F238E27FC236}">
                <a16:creationId xmlns:a16="http://schemas.microsoft.com/office/drawing/2014/main" id="{AA2DF838-4EA6-9F11-E68A-2EC58F02810E}"/>
              </a:ext>
            </a:extLst>
          </p:cNvPr>
          <p:cNvSpPr txBox="1">
            <a:spLocks/>
          </p:cNvSpPr>
          <p:nvPr/>
        </p:nvSpPr>
        <p:spPr>
          <a:xfrm>
            <a:off x="5750733" y="4420373"/>
            <a:ext cx="1285859" cy="276999"/>
          </a:xfrm>
          <a:prstGeom prst="rect">
            <a:avLst/>
          </a:prstGeom>
          <a:solidFill>
            <a:schemeClr val="bg1">
              <a:lumMod val="95000"/>
            </a:schemeClr>
          </a:solidFill>
        </p:spPr>
        <p:txBody>
          <a:bodyPr wrap="square" rtlCol="0" anchor="ctr">
            <a:spAutoFit/>
          </a:bodyPr>
          <a:lstStyle/>
          <a:p>
            <a:pPr algn="ctr"/>
            <a:r>
              <a:rPr lang="en-US" sz="1200" dirty="0"/>
              <a:t>$1.00</a:t>
            </a:r>
          </a:p>
        </p:txBody>
      </p:sp>
      <p:sp>
        <p:nvSpPr>
          <p:cNvPr id="15" name="TextBox 14">
            <a:extLst>
              <a:ext uri="{FF2B5EF4-FFF2-40B4-BE49-F238E27FC236}">
                <a16:creationId xmlns:a16="http://schemas.microsoft.com/office/drawing/2014/main" id="{6CFCFCA8-1932-2C1F-1103-A3CA319FDDEB}"/>
              </a:ext>
            </a:extLst>
          </p:cNvPr>
          <p:cNvSpPr txBox="1">
            <a:spLocks/>
          </p:cNvSpPr>
          <p:nvPr/>
        </p:nvSpPr>
        <p:spPr>
          <a:xfrm>
            <a:off x="5757877" y="4697371"/>
            <a:ext cx="1285859" cy="276999"/>
          </a:xfrm>
          <a:prstGeom prst="rect">
            <a:avLst/>
          </a:prstGeom>
          <a:noFill/>
        </p:spPr>
        <p:txBody>
          <a:bodyPr wrap="square" rtlCol="0" anchor="ctr">
            <a:spAutoFit/>
          </a:bodyPr>
          <a:lstStyle/>
          <a:p>
            <a:pPr algn="ctr"/>
            <a:r>
              <a:rPr lang="en-US" sz="1200" dirty="0"/>
              <a:t>$1.00</a:t>
            </a:r>
          </a:p>
        </p:txBody>
      </p:sp>
      <p:sp>
        <p:nvSpPr>
          <p:cNvPr id="17" name="TextBox 16">
            <a:extLst>
              <a:ext uri="{FF2B5EF4-FFF2-40B4-BE49-F238E27FC236}">
                <a16:creationId xmlns:a16="http://schemas.microsoft.com/office/drawing/2014/main" id="{F5CAC86C-05E0-D5FD-9CA8-6A7664C946BE}"/>
              </a:ext>
            </a:extLst>
          </p:cNvPr>
          <p:cNvSpPr txBox="1">
            <a:spLocks/>
          </p:cNvSpPr>
          <p:nvPr/>
        </p:nvSpPr>
        <p:spPr>
          <a:xfrm>
            <a:off x="7065168" y="3863231"/>
            <a:ext cx="1285859" cy="276999"/>
          </a:xfrm>
          <a:prstGeom prst="rect">
            <a:avLst/>
          </a:prstGeom>
          <a:solidFill>
            <a:schemeClr val="bg1">
              <a:lumMod val="95000"/>
            </a:schemeClr>
          </a:solidFill>
        </p:spPr>
        <p:txBody>
          <a:bodyPr wrap="square" rtlCol="0" anchor="ctr">
            <a:spAutoFit/>
          </a:bodyPr>
          <a:lstStyle/>
          <a:p>
            <a:pPr algn="ctr"/>
            <a:r>
              <a:rPr lang="en-US" sz="1200" dirty="0"/>
              <a:t>$1.50</a:t>
            </a:r>
          </a:p>
        </p:txBody>
      </p:sp>
      <p:sp>
        <p:nvSpPr>
          <p:cNvPr id="18" name="TextBox 17">
            <a:extLst>
              <a:ext uri="{FF2B5EF4-FFF2-40B4-BE49-F238E27FC236}">
                <a16:creationId xmlns:a16="http://schemas.microsoft.com/office/drawing/2014/main" id="{542EF272-3C4C-C734-3063-AF2AE04A26C1}"/>
              </a:ext>
            </a:extLst>
          </p:cNvPr>
          <p:cNvSpPr txBox="1">
            <a:spLocks/>
          </p:cNvSpPr>
          <p:nvPr/>
        </p:nvSpPr>
        <p:spPr>
          <a:xfrm>
            <a:off x="7065168" y="4140231"/>
            <a:ext cx="1285859" cy="276999"/>
          </a:xfrm>
          <a:prstGeom prst="rect">
            <a:avLst/>
          </a:prstGeom>
          <a:noFill/>
        </p:spPr>
        <p:txBody>
          <a:bodyPr wrap="square" rtlCol="0" anchor="ctr">
            <a:spAutoFit/>
          </a:bodyPr>
          <a:lstStyle/>
          <a:p>
            <a:pPr algn="ctr"/>
            <a:r>
              <a:rPr lang="en-US" sz="1200" dirty="0"/>
              <a:t>$1.50</a:t>
            </a:r>
          </a:p>
        </p:txBody>
      </p:sp>
      <p:sp>
        <p:nvSpPr>
          <p:cNvPr id="19" name="TextBox 18">
            <a:extLst>
              <a:ext uri="{FF2B5EF4-FFF2-40B4-BE49-F238E27FC236}">
                <a16:creationId xmlns:a16="http://schemas.microsoft.com/office/drawing/2014/main" id="{2B9E878B-8178-A3DF-54B0-564A1C57500B}"/>
              </a:ext>
            </a:extLst>
          </p:cNvPr>
          <p:cNvSpPr txBox="1">
            <a:spLocks/>
          </p:cNvSpPr>
          <p:nvPr/>
        </p:nvSpPr>
        <p:spPr>
          <a:xfrm>
            <a:off x="7065168" y="4417229"/>
            <a:ext cx="1285859" cy="276999"/>
          </a:xfrm>
          <a:prstGeom prst="rect">
            <a:avLst/>
          </a:prstGeom>
          <a:solidFill>
            <a:schemeClr val="bg1">
              <a:lumMod val="95000"/>
            </a:schemeClr>
          </a:solidFill>
        </p:spPr>
        <p:txBody>
          <a:bodyPr wrap="square" rtlCol="0" anchor="ctr">
            <a:spAutoFit/>
          </a:bodyPr>
          <a:lstStyle/>
          <a:p>
            <a:pPr algn="ctr"/>
            <a:r>
              <a:rPr lang="en-US" sz="1200" dirty="0"/>
              <a:t>$1.50</a:t>
            </a:r>
          </a:p>
        </p:txBody>
      </p:sp>
      <p:sp>
        <p:nvSpPr>
          <p:cNvPr id="22" name="TextBox 21">
            <a:extLst>
              <a:ext uri="{FF2B5EF4-FFF2-40B4-BE49-F238E27FC236}">
                <a16:creationId xmlns:a16="http://schemas.microsoft.com/office/drawing/2014/main" id="{3835A149-B92E-6740-8DB1-B8EE7C3471EB}"/>
              </a:ext>
            </a:extLst>
          </p:cNvPr>
          <p:cNvSpPr txBox="1">
            <a:spLocks/>
          </p:cNvSpPr>
          <p:nvPr/>
        </p:nvSpPr>
        <p:spPr>
          <a:xfrm>
            <a:off x="8379603" y="3863230"/>
            <a:ext cx="1285859" cy="276999"/>
          </a:xfrm>
          <a:prstGeom prst="rect">
            <a:avLst/>
          </a:prstGeom>
          <a:solidFill>
            <a:schemeClr val="bg1">
              <a:lumMod val="95000"/>
            </a:schemeClr>
          </a:solidFill>
        </p:spPr>
        <p:txBody>
          <a:bodyPr wrap="square" rtlCol="0" anchor="ctr">
            <a:spAutoFit/>
          </a:bodyPr>
          <a:lstStyle/>
          <a:p>
            <a:pPr algn="ctr"/>
            <a:r>
              <a:rPr lang="en-US" sz="1200" dirty="0"/>
              <a:t>$2.00</a:t>
            </a:r>
          </a:p>
        </p:txBody>
      </p:sp>
      <p:sp>
        <p:nvSpPr>
          <p:cNvPr id="26" name="TextBox 25">
            <a:extLst>
              <a:ext uri="{FF2B5EF4-FFF2-40B4-BE49-F238E27FC236}">
                <a16:creationId xmlns:a16="http://schemas.microsoft.com/office/drawing/2014/main" id="{AFB84087-852A-858F-9633-F5C6173D5431}"/>
              </a:ext>
            </a:extLst>
          </p:cNvPr>
          <p:cNvSpPr txBox="1">
            <a:spLocks/>
          </p:cNvSpPr>
          <p:nvPr/>
        </p:nvSpPr>
        <p:spPr>
          <a:xfrm>
            <a:off x="8379603" y="4407895"/>
            <a:ext cx="1285859" cy="276999"/>
          </a:xfrm>
          <a:prstGeom prst="rect">
            <a:avLst/>
          </a:prstGeom>
          <a:solidFill>
            <a:schemeClr val="bg1">
              <a:lumMod val="95000"/>
            </a:schemeClr>
          </a:solidFill>
        </p:spPr>
        <p:txBody>
          <a:bodyPr wrap="square" rtlCol="0" anchor="ctr">
            <a:spAutoFit/>
          </a:bodyPr>
          <a:lstStyle/>
          <a:p>
            <a:pPr algn="ctr"/>
            <a:r>
              <a:rPr lang="en-US" sz="1200" dirty="0"/>
              <a:t>$2.00</a:t>
            </a:r>
          </a:p>
        </p:txBody>
      </p:sp>
      <p:sp>
        <p:nvSpPr>
          <p:cNvPr id="27" name="TextBox 26">
            <a:extLst>
              <a:ext uri="{FF2B5EF4-FFF2-40B4-BE49-F238E27FC236}">
                <a16:creationId xmlns:a16="http://schemas.microsoft.com/office/drawing/2014/main" id="{741309C6-FF9B-AFC3-D11B-F8ED9088D93E}"/>
              </a:ext>
            </a:extLst>
          </p:cNvPr>
          <p:cNvSpPr txBox="1">
            <a:spLocks/>
          </p:cNvSpPr>
          <p:nvPr/>
        </p:nvSpPr>
        <p:spPr>
          <a:xfrm>
            <a:off x="8365315" y="4135563"/>
            <a:ext cx="1285859" cy="276999"/>
          </a:xfrm>
          <a:prstGeom prst="rect">
            <a:avLst/>
          </a:prstGeom>
          <a:noFill/>
        </p:spPr>
        <p:txBody>
          <a:bodyPr wrap="square" rtlCol="0" anchor="ctr">
            <a:spAutoFit/>
          </a:bodyPr>
          <a:lstStyle/>
          <a:p>
            <a:pPr algn="ctr"/>
            <a:r>
              <a:rPr lang="en-US" sz="1200" dirty="0"/>
              <a:t>$2.00</a:t>
            </a:r>
          </a:p>
        </p:txBody>
      </p:sp>
      <p:sp>
        <p:nvSpPr>
          <p:cNvPr id="29" name="TextBox 28">
            <a:extLst>
              <a:ext uri="{FF2B5EF4-FFF2-40B4-BE49-F238E27FC236}">
                <a16:creationId xmlns:a16="http://schemas.microsoft.com/office/drawing/2014/main" id="{A88E7461-2126-84BE-5069-FD8FEC2B8340}"/>
              </a:ext>
            </a:extLst>
          </p:cNvPr>
          <p:cNvSpPr txBox="1">
            <a:spLocks/>
          </p:cNvSpPr>
          <p:nvPr/>
        </p:nvSpPr>
        <p:spPr>
          <a:xfrm>
            <a:off x="4729175" y="4138707"/>
            <a:ext cx="992982" cy="276999"/>
          </a:xfrm>
          <a:prstGeom prst="rect">
            <a:avLst/>
          </a:prstGeom>
          <a:noFill/>
        </p:spPr>
        <p:txBody>
          <a:bodyPr wrap="square" rtlCol="0" anchor="ctr">
            <a:spAutoFit/>
          </a:bodyPr>
          <a:lstStyle/>
          <a:p>
            <a:pPr algn="ctr"/>
            <a:r>
              <a:rPr lang="en-US" sz="1200" dirty="0"/>
              <a:t>2</a:t>
            </a:r>
          </a:p>
        </p:txBody>
      </p:sp>
      <p:sp>
        <p:nvSpPr>
          <p:cNvPr id="30" name="TextBox 29">
            <a:extLst>
              <a:ext uri="{FF2B5EF4-FFF2-40B4-BE49-F238E27FC236}">
                <a16:creationId xmlns:a16="http://schemas.microsoft.com/office/drawing/2014/main" id="{3541D4B2-99AF-42EC-9731-D522A6E7A4EF}"/>
              </a:ext>
            </a:extLst>
          </p:cNvPr>
          <p:cNvSpPr txBox="1">
            <a:spLocks/>
          </p:cNvSpPr>
          <p:nvPr/>
        </p:nvSpPr>
        <p:spPr>
          <a:xfrm>
            <a:off x="4729175" y="4697370"/>
            <a:ext cx="992982" cy="276999"/>
          </a:xfrm>
          <a:prstGeom prst="rect">
            <a:avLst/>
          </a:prstGeom>
          <a:noFill/>
        </p:spPr>
        <p:txBody>
          <a:bodyPr wrap="square" rtlCol="0" anchor="ctr">
            <a:spAutoFit/>
          </a:bodyPr>
          <a:lstStyle/>
          <a:p>
            <a:pPr algn="ctr"/>
            <a:r>
              <a:rPr lang="en-US" sz="1200" dirty="0"/>
              <a:t>4</a:t>
            </a:r>
          </a:p>
        </p:txBody>
      </p:sp>
      <p:sp>
        <p:nvSpPr>
          <p:cNvPr id="31" name="TextBox 30">
            <a:extLst>
              <a:ext uri="{FF2B5EF4-FFF2-40B4-BE49-F238E27FC236}">
                <a16:creationId xmlns:a16="http://schemas.microsoft.com/office/drawing/2014/main" id="{817A6170-A24B-606A-28A0-F4122FD54A28}"/>
              </a:ext>
            </a:extLst>
          </p:cNvPr>
          <p:cNvSpPr txBox="1">
            <a:spLocks/>
          </p:cNvSpPr>
          <p:nvPr/>
        </p:nvSpPr>
        <p:spPr>
          <a:xfrm>
            <a:off x="8379603" y="4694226"/>
            <a:ext cx="1285859" cy="276999"/>
          </a:xfrm>
          <a:prstGeom prst="rect">
            <a:avLst/>
          </a:prstGeom>
          <a:noFill/>
        </p:spPr>
        <p:txBody>
          <a:bodyPr wrap="square" rtlCol="0" anchor="ctr">
            <a:spAutoFit/>
          </a:bodyPr>
          <a:lstStyle/>
          <a:p>
            <a:pPr algn="ctr"/>
            <a:r>
              <a:rPr lang="en-US" sz="1200" dirty="0"/>
              <a:t>$2.00</a:t>
            </a:r>
          </a:p>
        </p:txBody>
      </p:sp>
      <p:sp>
        <p:nvSpPr>
          <p:cNvPr id="32" name="TextBox 31">
            <a:extLst>
              <a:ext uri="{FF2B5EF4-FFF2-40B4-BE49-F238E27FC236}">
                <a16:creationId xmlns:a16="http://schemas.microsoft.com/office/drawing/2014/main" id="{297663E4-93F2-20D5-013B-42F0F2A70F32}"/>
              </a:ext>
            </a:extLst>
          </p:cNvPr>
          <p:cNvSpPr txBox="1">
            <a:spLocks/>
          </p:cNvSpPr>
          <p:nvPr/>
        </p:nvSpPr>
        <p:spPr>
          <a:xfrm>
            <a:off x="7065168" y="4694226"/>
            <a:ext cx="1285859" cy="276999"/>
          </a:xfrm>
          <a:prstGeom prst="rect">
            <a:avLst/>
          </a:prstGeom>
          <a:noFill/>
        </p:spPr>
        <p:txBody>
          <a:bodyPr wrap="square" rtlCol="0" anchor="ctr">
            <a:spAutoFit/>
          </a:bodyPr>
          <a:lstStyle/>
          <a:p>
            <a:pPr algn="ctr"/>
            <a:r>
              <a:rPr lang="en-US" sz="1200" dirty="0"/>
              <a:t>$1.50</a:t>
            </a:r>
          </a:p>
        </p:txBody>
      </p:sp>
      <p:sp>
        <p:nvSpPr>
          <p:cNvPr id="37" name="TextBox 36">
            <a:extLst>
              <a:ext uri="{FF2B5EF4-FFF2-40B4-BE49-F238E27FC236}">
                <a16:creationId xmlns:a16="http://schemas.microsoft.com/office/drawing/2014/main" id="{B595C63D-77A0-004A-1405-A823BD319E36}"/>
              </a:ext>
            </a:extLst>
          </p:cNvPr>
          <p:cNvSpPr txBox="1">
            <a:spLocks/>
          </p:cNvSpPr>
          <p:nvPr/>
        </p:nvSpPr>
        <p:spPr>
          <a:xfrm>
            <a:off x="5750733" y="3529280"/>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Essentials</a:t>
            </a:r>
          </a:p>
        </p:txBody>
      </p:sp>
      <p:sp>
        <p:nvSpPr>
          <p:cNvPr id="38" name="TextBox 37">
            <a:extLst>
              <a:ext uri="{FF2B5EF4-FFF2-40B4-BE49-F238E27FC236}">
                <a16:creationId xmlns:a16="http://schemas.microsoft.com/office/drawing/2014/main" id="{D1C4BB3F-AEC6-C253-150B-1AEEAB47B26B}"/>
              </a:ext>
            </a:extLst>
          </p:cNvPr>
          <p:cNvSpPr txBox="1">
            <a:spLocks/>
          </p:cNvSpPr>
          <p:nvPr/>
        </p:nvSpPr>
        <p:spPr>
          <a:xfrm>
            <a:off x="7065168"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Plus</a:t>
            </a:r>
          </a:p>
        </p:txBody>
      </p:sp>
      <p:sp>
        <p:nvSpPr>
          <p:cNvPr id="39" name="TextBox 38">
            <a:extLst>
              <a:ext uri="{FF2B5EF4-FFF2-40B4-BE49-F238E27FC236}">
                <a16:creationId xmlns:a16="http://schemas.microsoft.com/office/drawing/2014/main" id="{E50EFF76-2461-93B1-ED25-C1CB3808F138}"/>
              </a:ext>
            </a:extLst>
          </p:cNvPr>
          <p:cNvSpPr txBox="1">
            <a:spLocks/>
          </p:cNvSpPr>
          <p:nvPr/>
        </p:nvSpPr>
        <p:spPr>
          <a:xfrm>
            <a:off x="8379603"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Family</a:t>
            </a:r>
          </a:p>
        </p:txBody>
      </p:sp>
      <p:sp>
        <p:nvSpPr>
          <p:cNvPr id="41" name="TextBox 40">
            <a:extLst>
              <a:ext uri="{FF2B5EF4-FFF2-40B4-BE49-F238E27FC236}">
                <a16:creationId xmlns:a16="http://schemas.microsoft.com/office/drawing/2014/main" id="{B1A9AFC6-64FB-33F7-67A3-91285D474AE8}"/>
              </a:ext>
            </a:extLst>
          </p:cNvPr>
          <p:cNvSpPr txBox="1">
            <a:spLocks/>
          </p:cNvSpPr>
          <p:nvPr/>
        </p:nvSpPr>
        <p:spPr>
          <a:xfrm>
            <a:off x="4729175" y="4965036"/>
            <a:ext cx="992982" cy="276999"/>
          </a:xfrm>
          <a:prstGeom prst="rect">
            <a:avLst/>
          </a:prstGeom>
          <a:solidFill>
            <a:schemeClr val="bg1">
              <a:lumMod val="95000"/>
            </a:schemeClr>
          </a:solidFill>
        </p:spPr>
        <p:txBody>
          <a:bodyPr wrap="square" rtlCol="0" anchor="ctr">
            <a:spAutoFit/>
          </a:bodyPr>
          <a:lstStyle/>
          <a:p>
            <a:pPr algn="ctr"/>
            <a:r>
              <a:rPr lang="en-US" sz="1200" dirty="0"/>
              <a:t>5</a:t>
            </a:r>
          </a:p>
        </p:txBody>
      </p:sp>
      <p:sp>
        <p:nvSpPr>
          <p:cNvPr id="42" name="TextBox 41">
            <a:extLst>
              <a:ext uri="{FF2B5EF4-FFF2-40B4-BE49-F238E27FC236}">
                <a16:creationId xmlns:a16="http://schemas.microsoft.com/office/drawing/2014/main" id="{BD180013-3F59-D095-E547-F2DCDB6DCA27}"/>
              </a:ext>
            </a:extLst>
          </p:cNvPr>
          <p:cNvSpPr txBox="1">
            <a:spLocks/>
          </p:cNvSpPr>
          <p:nvPr/>
        </p:nvSpPr>
        <p:spPr>
          <a:xfrm>
            <a:off x="4729175" y="5519034"/>
            <a:ext cx="992982" cy="276999"/>
          </a:xfrm>
          <a:prstGeom prst="rect">
            <a:avLst/>
          </a:prstGeom>
          <a:solidFill>
            <a:schemeClr val="bg1">
              <a:lumMod val="95000"/>
            </a:schemeClr>
          </a:solidFill>
        </p:spPr>
        <p:txBody>
          <a:bodyPr wrap="square" rtlCol="0" anchor="ctr">
            <a:spAutoFit/>
          </a:bodyPr>
          <a:lstStyle/>
          <a:p>
            <a:pPr algn="ctr"/>
            <a:r>
              <a:rPr lang="en-US" sz="1200" dirty="0"/>
              <a:t>7</a:t>
            </a:r>
          </a:p>
        </p:txBody>
      </p:sp>
      <p:sp>
        <p:nvSpPr>
          <p:cNvPr id="43" name="TextBox 42">
            <a:extLst>
              <a:ext uri="{FF2B5EF4-FFF2-40B4-BE49-F238E27FC236}">
                <a16:creationId xmlns:a16="http://schemas.microsoft.com/office/drawing/2014/main" id="{8756DAFC-2FEE-C31D-3880-19F63DC7BCE5}"/>
              </a:ext>
            </a:extLst>
          </p:cNvPr>
          <p:cNvSpPr txBox="1">
            <a:spLocks/>
          </p:cNvSpPr>
          <p:nvPr/>
        </p:nvSpPr>
        <p:spPr>
          <a:xfrm>
            <a:off x="5750733" y="4965035"/>
            <a:ext cx="1285859" cy="276999"/>
          </a:xfrm>
          <a:prstGeom prst="rect">
            <a:avLst/>
          </a:prstGeom>
          <a:solidFill>
            <a:schemeClr val="bg1">
              <a:lumMod val="95000"/>
            </a:schemeClr>
          </a:solidFill>
        </p:spPr>
        <p:txBody>
          <a:bodyPr wrap="square" rtlCol="0" anchor="ctr">
            <a:spAutoFit/>
          </a:bodyPr>
          <a:lstStyle/>
          <a:p>
            <a:pPr algn="ctr"/>
            <a:r>
              <a:rPr lang="en-US" sz="1200" dirty="0"/>
              <a:t>$2.00</a:t>
            </a:r>
          </a:p>
        </p:txBody>
      </p:sp>
      <p:sp>
        <p:nvSpPr>
          <p:cNvPr id="44" name="TextBox 43">
            <a:extLst>
              <a:ext uri="{FF2B5EF4-FFF2-40B4-BE49-F238E27FC236}">
                <a16:creationId xmlns:a16="http://schemas.microsoft.com/office/drawing/2014/main" id="{66A22356-D3B2-F2A1-7C9A-C2BE273E8DFF}"/>
              </a:ext>
            </a:extLst>
          </p:cNvPr>
          <p:cNvSpPr txBox="1">
            <a:spLocks/>
          </p:cNvSpPr>
          <p:nvPr/>
        </p:nvSpPr>
        <p:spPr>
          <a:xfrm>
            <a:off x="5765021" y="5242035"/>
            <a:ext cx="1285859" cy="276999"/>
          </a:xfrm>
          <a:prstGeom prst="rect">
            <a:avLst/>
          </a:prstGeom>
          <a:noFill/>
        </p:spPr>
        <p:txBody>
          <a:bodyPr wrap="square" rtlCol="0" anchor="ctr">
            <a:spAutoFit/>
          </a:bodyPr>
          <a:lstStyle/>
          <a:p>
            <a:pPr algn="ctr"/>
            <a:r>
              <a:rPr lang="en-US" sz="1200" dirty="0"/>
              <a:t>$2.00</a:t>
            </a:r>
          </a:p>
        </p:txBody>
      </p:sp>
      <p:sp>
        <p:nvSpPr>
          <p:cNvPr id="45" name="TextBox 44">
            <a:extLst>
              <a:ext uri="{FF2B5EF4-FFF2-40B4-BE49-F238E27FC236}">
                <a16:creationId xmlns:a16="http://schemas.microsoft.com/office/drawing/2014/main" id="{0017E4BD-A2E4-1995-418C-CE1272AA44DA}"/>
              </a:ext>
            </a:extLst>
          </p:cNvPr>
          <p:cNvSpPr txBox="1">
            <a:spLocks/>
          </p:cNvSpPr>
          <p:nvPr/>
        </p:nvSpPr>
        <p:spPr>
          <a:xfrm>
            <a:off x="5750733" y="5519033"/>
            <a:ext cx="1285859" cy="276999"/>
          </a:xfrm>
          <a:prstGeom prst="rect">
            <a:avLst/>
          </a:prstGeom>
          <a:solidFill>
            <a:schemeClr val="bg1">
              <a:lumMod val="95000"/>
            </a:schemeClr>
          </a:solidFill>
        </p:spPr>
        <p:txBody>
          <a:bodyPr wrap="square" rtlCol="0" anchor="ctr">
            <a:spAutoFit/>
          </a:bodyPr>
          <a:lstStyle/>
          <a:p>
            <a:pPr algn="ctr"/>
            <a:r>
              <a:rPr lang="en-US" sz="1200" dirty="0"/>
              <a:t>$2.00</a:t>
            </a:r>
          </a:p>
        </p:txBody>
      </p:sp>
      <p:sp>
        <p:nvSpPr>
          <p:cNvPr id="46" name="TextBox 45">
            <a:extLst>
              <a:ext uri="{FF2B5EF4-FFF2-40B4-BE49-F238E27FC236}">
                <a16:creationId xmlns:a16="http://schemas.microsoft.com/office/drawing/2014/main" id="{2E24138B-85F3-0E8C-289B-122CBD87841B}"/>
              </a:ext>
            </a:extLst>
          </p:cNvPr>
          <p:cNvSpPr txBox="1">
            <a:spLocks/>
          </p:cNvSpPr>
          <p:nvPr/>
        </p:nvSpPr>
        <p:spPr>
          <a:xfrm>
            <a:off x="5765021" y="5796031"/>
            <a:ext cx="1285859" cy="276999"/>
          </a:xfrm>
          <a:prstGeom prst="rect">
            <a:avLst/>
          </a:prstGeom>
          <a:noFill/>
        </p:spPr>
        <p:txBody>
          <a:bodyPr wrap="square" rtlCol="0" anchor="ctr">
            <a:spAutoFit/>
          </a:bodyPr>
          <a:lstStyle/>
          <a:p>
            <a:pPr algn="ctr"/>
            <a:r>
              <a:rPr lang="en-US" sz="1200" dirty="0"/>
              <a:t>$2.00</a:t>
            </a:r>
          </a:p>
        </p:txBody>
      </p:sp>
      <p:sp>
        <p:nvSpPr>
          <p:cNvPr id="47" name="TextBox 46">
            <a:extLst>
              <a:ext uri="{FF2B5EF4-FFF2-40B4-BE49-F238E27FC236}">
                <a16:creationId xmlns:a16="http://schemas.microsoft.com/office/drawing/2014/main" id="{2C5F4459-FEB2-5415-B607-6D25502CA034}"/>
              </a:ext>
            </a:extLst>
          </p:cNvPr>
          <p:cNvSpPr txBox="1">
            <a:spLocks/>
          </p:cNvSpPr>
          <p:nvPr/>
        </p:nvSpPr>
        <p:spPr>
          <a:xfrm>
            <a:off x="7065168" y="4961891"/>
            <a:ext cx="1285859" cy="276999"/>
          </a:xfrm>
          <a:prstGeom prst="rect">
            <a:avLst/>
          </a:prstGeom>
          <a:solidFill>
            <a:schemeClr val="bg1">
              <a:lumMod val="95000"/>
            </a:schemeClr>
          </a:solidFill>
        </p:spPr>
        <p:txBody>
          <a:bodyPr wrap="square" rtlCol="0" anchor="ctr">
            <a:spAutoFit/>
          </a:bodyPr>
          <a:lstStyle/>
          <a:p>
            <a:pPr algn="ctr"/>
            <a:r>
              <a:rPr lang="en-US" sz="1200" dirty="0"/>
              <a:t>$2.50</a:t>
            </a:r>
          </a:p>
        </p:txBody>
      </p:sp>
      <p:sp>
        <p:nvSpPr>
          <p:cNvPr id="48" name="TextBox 47">
            <a:extLst>
              <a:ext uri="{FF2B5EF4-FFF2-40B4-BE49-F238E27FC236}">
                <a16:creationId xmlns:a16="http://schemas.microsoft.com/office/drawing/2014/main" id="{68AFAB7D-5D49-394E-4FA7-537B45C95E36}"/>
              </a:ext>
            </a:extLst>
          </p:cNvPr>
          <p:cNvSpPr txBox="1">
            <a:spLocks/>
          </p:cNvSpPr>
          <p:nvPr/>
        </p:nvSpPr>
        <p:spPr>
          <a:xfrm>
            <a:off x="7065168" y="5238891"/>
            <a:ext cx="1285859" cy="276999"/>
          </a:xfrm>
          <a:prstGeom prst="rect">
            <a:avLst/>
          </a:prstGeom>
          <a:noFill/>
        </p:spPr>
        <p:txBody>
          <a:bodyPr wrap="square" rtlCol="0" anchor="ctr">
            <a:spAutoFit/>
          </a:bodyPr>
          <a:lstStyle/>
          <a:p>
            <a:pPr algn="ctr"/>
            <a:r>
              <a:rPr lang="en-US" sz="1200" dirty="0"/>
              <a:t>$2.50</a:t>
            </a:r>
          </a:p>
        </p:txBody>
      </p:sp>
      <p:sp>
        <p:nvSpPr>
          <p:cNvPr id="49" name="TextBox 48">
            <a:extLst>
              <a:ext uri="{FF2B5EF4-FFF2-40B4-BE49-F238E27FC236}">
                <a16:creationId xmlns:a16="http://schemas.microsoft.com/office/drawing/2014/main" id="{07DE0583-6243-3934-1B46-47F688B65F1E}"/>
              </a:ext>
            </a:extLst>
          </p:cNvPr>
          <p:cNvSpPr txBox="1">
            <a:spLocks/>
          </p:cNvSpPr>
          <p:nvPr/>
        </p:nvSpPr>
        <p:spPr>
          <a:xfrm>
            <a:off x="7065168" y="5515889"/>
            <a:ext cx="1285859" cy="276999"/>
          </a:xfrm>
          <a:prstGeom prst="rect">
            <a:avLst/>
          </a:prstGeom>
          <a:solidFill>
            <a:schemeClr val="bg1">
              <a:lumMod val="95000"/>
            </a:schemeClr>
          </a:solidFill>
        </p:spPr>
        <p:txBody>
          <a:bodyPr wrap="square" rtlCol="0" anchor="ctr">
            <a:spAutoFit/>
          </a:bodyPr>
          <a:lstStyle/>
          <a:p>
            <a:pPr algn="ctr"/>
            <a:r>
              <a:rPr lang="en-US" sz="1200" dirty="0"/>
              <a:t>$2.50</a:t>
            </a:r>
          </a:p>
        </p:txBody>
      </p:sp>
      <p:sp>
        <p:nvSpPr>
          <p:cNvPr id="50" name="TextBox 49">
            <a:extLst>
              <a:ext uri="{FF2B5EF4-FFF2-40B4-BE49-F238E27FC236}">
                <a16:creationId xmlns:a16="http://schemas.microsoft.com/office/drawing/2014/main" id="{F2596103-3C2C-85E1-EFCF-32345E8E4567}"/>
              </a:ext>
            </a:extLst>
          </p:cNvPr>
          <p:cNvSpPr txBox="1">
            <a:spLocks/>
          </p:cNvSpPr>
          <p:nvPr/>
        </p:nvSpPr>
        <p:spPr>
          <a:xfrm>
            <a:off x="8379603" y="4961890"/>
            <a:ext cx="1285859" cy="276999"/>
          </a:xfrm>
          <a:prstGeom prst="rect">
            <a:avLst/>
          </a:prstGeom>
          <a:solidFill>
            <a:schemeClr val="bg1">
              <a:lumMod val="95000"/>
            </a:schemeClr>
          </a:solidFill>
        </p:spPr>
        <p:txBody>
          <a:bodyPr wrap="square" rtlCol="0" anchor="ctr">
            <a:spAutoFit/>
          </a:bodyPr>
          <a:lstStyle/>
          <a:p>
            <a:pPr algn="ctr"/>
            <a:r>
              <a:rPr lang="en-US" sz="1200" dirty="0"/>
              <a:t>$3.00</a:t>
            </a:r>
          </a:p>
        </p:txBody>
      </p:sp>
      <p:sp>
        <p:nvSpPr>
          <p:cNvPr id="51" name="TextBox 50">
            <a:extLst>
              <a:ext uri="{FF2B5EF4-FFF2-40B4-BE49-F238E27FC236}">
                <a16:creationId xmlns:a16="http://schemas.microsoft.com/office/drawing/2014/main" id="{4A71F95F-FCC6-41CE-43B4-A35B0329C84F}"/>
              </a:ext>
            </a:extLst>
          </p:cNvPr>
          <p:cNvSpPr txBox="1">
            <a:spLocks/>
          </p:cNvSpPr>
          <p:nvPr/>
        </p:nvSpPr>
        <p:spPr>
          <a:xfrm>
            <a:off x="8379603" y="5506555"/>
            <a:ext cx="1285859" cy="276999"/>
          </a:xfrm>
          <a:prstGeom prst="rect">
            <a:avLst/>
          </a:prstGeom>
          <a:solidFill>
            <a:schemeClr val="bg1">
              <a:lumMod val="95000"/>
            </a:schemeClr>
          </a:solidFill>
        </p:spPr>
        <p:txBody>
          <a:bodyPr wrap="square" rtlCol="0" anchor="ctr">
            <a:spAutoFit/>
          </a:bodyPr>
          <a:lstStyle/>
          <a:p>
            <a:pPr algn="ctr"/>
            <a:r>
              <a:rPr lang="en-US" sz="1200" dirty="0"/>
              <a:t>$3.00</a:t>
            </a:r>
          </a:p>
        </p:txBody>
      </p:sp>
      <p:sp>
        <p:nvSpPr>
          <p:cNvPr id="52" name="TextBox 51">
            <a:extLst>
              <a:ext uri="{FF2B5EF4-FFF2-40B4-BE49-F238E27FC236}">
                <a16:creationId xmlns:a16="http://schemas.microsoft.com/office/drawing/2014/main" id="{BCE9C89F-AD65-4C85-06FC-0D1B5B5501C4}"/>
              </a:ext>
            </a:extLst>
          </p:cNvPr>
          <p:cNvSpPr txBox="1">
            <a:spLocks/>
          </p:cNvSpPr>
          <p:nvPr/>
        </p:nvSpPr>
        <p:spPr>
          <a:xfrm>
            <a:off x="8365315" y="5234223"/>
            <a:ext cx="1285859" cy="276999"/>
          </a:xfrm>
          <a:prstGeom prst="rect">
            <a:avLst/>
          </a:prstGeom>
          <a:noFill/>
        </p:spPr>
        <p:txBody>
          <a:bodyPr wrap="square" rtlCol="0" anchor="ctr">
            <a:spAutoFit/>
          </a:bodyPr>
          <a:lstStyle/>
          <a:p>
            <a:pPr algn="ctr"/>
            <a:r>
              <a:rPr lang="en-US" sz="1200" dirty="0"/>
              <a:t>$3.00</a:t>
            </a:r>
          </a:p>
        </p:txBody>
      </p:sp>
      <p:sp>
        <p:nvSpPr>
          <p:cNvPr id="53" name="TextBox 52">
            <a:extLst>
              <a:ext uri="{FF2B5EF4-FFF2-40B4-BE49-F238E27FC236}">
                <a16:creationId xmlns:a16="http://schemas.microsoft.com/office/drawing/2014/main" id="{78A7A84F-7A0F-3754-0703-7837A208322C}"/>
              </a:ext>
            </a:extLst>
          </p:cNvPr>
          <p:cNvSpPr txBox="1">
            <a:spLocks/>
          </p:cNvSpPr>
          <p:nvPr/>
        </p:nvSpPr>
        <p:spPr>
          <a:xfrm>
            <a:off x="4700599" y="5229752"/>
            <a:ext cx="992982" cy="276999"/>
          </a:xfrm>
          <a:prstGeom prst="rect">
            <a:avLst/>
          </a:prstGeom>
          <a:noFill/>
        </p:spPr>
        <p:txBody>
          <a:bodyPr wrap="square" rtlCol="0" anchor="ctr">
            <a:spAutoFit/>
          </a:bodyPr>
          <a:lstStyle/>
          <a:p>
            <a:pPr algn="ctr"/>
            <a:r>
              <a:rPr lang="en-US" sz="1200" dirty="0"/>
              <a:t>6</a:t>
            </a:r>
          </a:p>
        </p:txBody>
      </p:sp>
      <p:sp>
        <p:nvSpPr>
          <p:cNvPr id="54" name="TextBox 53">
            <a:extLst>
              <a:ext uri="{FF2B5EF4-FFF2-40B4-BE49-F238E27FC236}">
                <a16:creationId xmlns:a16="http://schemas.microsoft.com/office/drawing/2014/main" id="{4811BD67-8B62-FEB9-18F2-9471114E6C6D}"/>
              </a:ext>
            </a:extLst>
          </p:cNvPr>
          <p:cNvSpPr txBox="1">
            <a:spLocks/>
          </p:cNvSpPr>
          <p:nvPr/>
        </p:nvSpPr>
        <p:spPr>
          <a:xfrm>
            <a:off x="4729175" y="5796030"/>
            <a:ext cx="992982" cy="276999"/>
          </a:xfrm>
          <a:prstGeom prst="rect">
            <a:avLst/>
          </a:prstGeom>
          <a:noFill/>
        </p:spPr>
        <p:txBody>
          <a:bodyPr wrap="square" rtlCol="0" anchor="ctr">
            <a:spAutoFit/>
          </a:bodyPr>
          <a:lstStyle/>
          <a:p>
            <a:pPr algn="ctr"/>
            <a:r>
              <a:rPr lang="en-US" sz="1200" dirty="0"/>
              <a:t>8</a:t>
            </a:r>
          </a:p>
        </p:txBody>
      </p:sp>
      <p:sp>
        <p:nvSpPr>
          <p:cNvPr id="55" name="TextBox 54">
            <a:extLst>
              <a:ext uri="{FF2B5EF4-FFF2-40B4-BE49-F238E27FC236}">
                <a16:creationId xmlns:a16="http://schemas.microsoft.com/office/drawing/2014/main" id="{61C0444A-2BE3-79DD-EE8D-156F9C44F12F}"/>
              </a:ext>
            </a:extLst>
          </p:cNvPr>
          <p:cNvSpPr txBox="1">
            <a:spLocks/>
          </p:cNvSpPr>
          <p:nvPr/>
        </p:nvSpPr>
        <p:spPr>
          <a:xfrm>
            <a:off x="8379603" y="5792886"/>
            <a:ext cx="1285859" cy="276999"/>
          </a:xfrm>
          <a:prstGeom prst="rect">
            <a:avLst/>
          </a:prstGeom>
          <a:noFill/>
        </p:spPr>
        <p:txBody>
          <a:bodyPr wrap="square" rtlCol="0" anchor="ctr">
            <a:spAutoFit/>
          </a:bodyPr>
          <a:lstStyle/>
          <a:p>
            <a:pPr algn="ctr"/>
            <a:r>
              <a:rPr lang="en-US" sz="1200" dirty="0"/>
              <a:t>$4.00</a:t>
            </a:r>
          </a:p>
        </p:txBody>
      </p:sp>
      <p:sp>
        <p:nvSpPr>
          <p:cNvPr id="56" name="TextBox 55">
            <a:extLst>
              <a:ext uri="{FF2B5EF4-FFF2-40B4-BE49-F238E27FC236}">
                <a16:creationId xmlns:a16="http://schemas.microsoft.com/office/drawing/2014/main" id="{3807FC49-6A79-D99A-C163-7D0E7FF3A0F1}"/>
              </a:ext>
            </a:extLst>
          </p:cNvPr>
          <p:cNvSpPr txBox="1">
            <a:spLocks/>
          </p:cNvSpPr>
          <p:nvPr/>
        </p:nvSpPr>
        <p:spPr>
          <a:xfrm>
            <a:off x="7065168" y="5792886"/>
            <a:ext cx="1285859" cy="276999"/>
          </a:xfrm>
          <a:prstGeom prst="rect">
            <a:avLst/>
          </a:prstGeom>
          <a:noFill/>
        </p:spPr>
        <p:txBody>
          <a:bodyPr wrap="square" rtlCol="0" anchor="ctr">
            <a:spAutoFit/>
          </a:bodyPr>
          <a:lstStyle/>
          <a:p>
            <a:pPr algn="ctr"/>
            <a:r>
              <a:rPr lang="en-US" sz="1200" dirty="0"/>
              <a:t>$2.50</a:t>
            </a:r>
          </a:p>
        </p:txBody>
      </p:sp>
      <p:sp>
        <p:nvSpPr>
          <p:cNvPr id="61" name="TextBox 60">
            <a:extLst>
              <a:ext uri="{FF2B5EF4-FFF2-40B4-BE49-F238E27FC236}">
                <a16:creationId xmlns:a16="http://schemas.microsoft.com/office/drawing/2014/main" id="{6CA82152-D7D5-6832-1C8E-CEA9CF0F6BF5}"/>
              </a:ext>
            </a:extLst>
          </p:cNvPr>
          <p:cNvSpPr txBox="1">
            <a:spLocks/>
          </p:cNvSpPr>
          <p:nvPr/>
        </p:nvSpPr>
        <p:spPr>
          <a:xfrm>
            <a:off x="809545" y="3526136"/>
            <a:ext cx="3482650" cy="523220"/>
          </a:xfrm>
          <a:prstGeom prst="rect">
            <a:avLst/>
          </a:prstGeom>
          <a:solidFill>
            <a:srgbClr val="09C5B4"/>
          </a:solidFill>
        </p:spPr>
        <p:txBody>
          <a:bodyPr wrap="square" rtlCol="0" anchor="ctr">
            <a:spAutoFit/>
          </a:bodyPr>
          <a:lstStyle/>
          <a:p>
            <a:pPr algn="ctr"/>
            <a:r>
              <a:rPr lang="en-US" sz="1600" b="1" dirty="0">
                <a:solidFill>
                  <a:schemeClr val="bg1"/>
                </a:solidFill>
              </a:rPr>
              <a:t>Monthly Matrix Earnings</a:t>
            </a:r>
          </a:p>
          <a:p>
            <a:pPr algn="ctr"/>
            <a:r>
              <a:rPr lang="en-US" sz="1100" dirty="0">
                <a:solidFill>
                  <a:schemeClr val="bg1"/>
                </a:solidFill>
              </a:rPr>
              <a:t>(Per Customer, by Level &amp; Plan)</a:t>
            </a:r>
            <a:endParaRPr lang="en-US" sz="1050" dirty="0">
              <a:solidFill>
                <a:schemeClr val="bg1"/>
              </a:solidFill>
            </a:endParaRPr>
          </a:p>
        </p:txBody>
      </p:sp>
      <p:sp>
        <p:nvSpPr>
          <p:cNvPr id="62" name="object 7">
            <a:extLst>
              <a:ext uri="{FF2B5EF4-FFF2-40B4-BE49-F238E27FC236}">
                <a16:creationId xmlns:a16="http://schemas.microsoft.com/office/drawing/2014/main" id="{2C5B3F33-16E4-0C1C-9AA8-D3F4FC2D8F42}"/>
              </a:ext>
            </a:extLst>
          </p:cNvPr>
          <p:cNvSpPr txBox="1"/>
          <p:nvPr/>
        </p:nvSpPr>
        <p:spPr>
          <a:xfrm>
            <a:off x="1060836" y="4167133"/>
            <a:ext cx="3102785" cy="1912639"/>
          </a:xfrm>
          <a:prstGeom prst="rect">
            <a:avLst/>
          </a:prstGeom>
        </p:spPr>
        <p:txBody>
          <a:bodyPr vert="horz" wrap="square" lIns="0" tIns="10160" rIns="0" bIns="0" rtlCol="0">
            <a:spAutoFit/>
          </a:bodyPr>
          <a:lstStyle/>
          <a:p>
            <a:pPr marL="13970" marR="59690" indent="-1905" algn="ctr">
              <a:lnSpc>
                <a:spcPct val="127699"/>
              </a:lnSpc>
              <a:spcBef>
                <a:spcPts val="80"/>
              </a:spcBef>
            </a:pPr>
            <a:r>
              <a:rPr lang="en-US" sz="1400" spc="160" dirty="0">
                <a:solidFill>
                  <a:srgbClr val="070707"/>
                </a:solidFill>
                <a:latin typeface="Arial"/>
                <a:cs typeface="Arial"/>
              </a:rPr>
              <a:t>Depending upon each Service Plan, BeniVita™ has designed a dollar amount from each of these Service Plans for each of the levels in the Matrix.  These amounts, by depth level are as follows:</a:t>
            </a:r>
          </a:p>
        </p:txBody>
      </p:sp>
      <p:sp>
        <p:nvSpPr>
          <p:cNvPr id="63" name="TextBox 62">
            <a:extLst>
              <a:ext uri="{FF2B5EF4-FFF2-40B4-BE49-F238E27FC236}">
                <a16:creationId xmlns:a16="http://schemas.microsoft.com/office/drawing/2014/main" id="{829D9264-7AAC-5707-2EEA-648269A249C6}"/>
              </a:ext>
            </a:extLst>
          </p:cNvPr>
          <p:cNvSpPr txBox="1">
            <a:spLocks/>
          </p:cNvSpPr>
          <p:nvPr/>
        </p:nvSpPr>
        <p:spPr>
          <a:xfrm>
            <a:off x="9694038" y="3863230"/>
            <a:ext cx="1285859" cy="276999"/>
          </a:xfrm>
          <a:prstGeom prst="rect">
            <a:avLst/>
          </a:prstGeom>
          <a:solidFill>
            <a:schemeClr val="bg1">
              <a:lumMod val="95000"/>
            </a:schemeClr>
          </a:solidFill>
        </p:spPr>
        <p:txBody>
          <a:bodyPr wrap="square" rtlCol="0" anchor="ctr">
            <a:spAutoFit/>
          </a:bodyPr>
          <a:lstStyle/>
          <a:p>
            <a:pPr algn="ctr"/>
            <a:r>
              <a:rPr lang="en-US" sz="1200" dirty="0"/>
              <a:t>$3.00</a:t>
            </a:r>
          </a:p>
        </p:txBody>
      </p:sp>
      <p:sp>
        <p:nvSpPr>
          <p:cNvPr id="64" name="TextBox 63">
            <a:extLst>
              <a:ext uri="{FF2B5EF4-FFF2-40B4-BE49-F238E27FC236}">
                <a16:creationId xmlns:a16="http://schemas.microsoft.com/office/drawing/2014/main" id="{E628D50F-38A2-CB25-B61D-9DE07DDED59D}"/>
              </a:ext>
            </a:extLst>
          </p:cNvPr>
          <p:cNvSpPr txBox="1">
            <a:spLocks/>
          </p:cNvSpPr>
          <p:nvPr/>
        </p:nvSpPr>
        <p:spPr>
          <a:xfrm>
            <a:off x="9694038" y="4407895"/>
            <a:ext cx="1285859" cy="276999"/>
          </a:xfrm>
          <a:prstGeom prst="rect">
            <a:avLst/>
          </a:prstGeom>
          <a:solidFill>
            <a:schemeClr val="bg1">
              <a:lumMod val="95000"/>
            </a:schemeClr>
          </a:solidFill>
        </p:spPr>
        <p:txBody>
          <a:bodyPr wrap="square" rtlCol="0" anchor="ctr">
            <a:spAutoFit/>
          </a:bodyPr>
          <a:lstStyle/>
          <a:p>
            <a:pPr algn="ctr"/>
            <a:r>
              <a:rPr lang="en-US" sz="1200" dirty="0"/>
              <a:t>$3.00</a:t>
            </a:r>
          </a:p>
        </p:txBody>
      </p:sp>
      <p:sp>
        <p:nvSpPr>
          <p:cNvPr id="65" name="TextBox 64">
            <a:extLst>
              <a:ext uri="{FF2B5EF4-FFF2-40B4-BE49-F238E27FC236}">
                <a16:creationId xmlns:a16="http://schemas.microsoft.com/office/drawing/2014/main" id="{ED855FEC-C772-563B-B5F9-B1156B5CC510}"/>
              </a:ext>
            </a:extLst>
          </p:cNvPr>
          <p:cNvSpPr txBox="1">
            <a:spLocks/>
          </p:cNvSpPr>
          <p:nvPr/>
        </p:nvSpPr>
        <p:spPr>
          <a:xfrm>
            <a:off x="9679750" y="4135563"/>
            <a:ext cx="1285859" cy="276999"/>
          </a:xfrm>
          <a:prstGeom prst="rect">
            <a:avLst/>
          </a:prstGeom>
          <a:noFill/>
        </p:spPr>
        <p:txBody>
          <a:bodyPr wrap="square" rtlCol="0" anchor="ctr">
            <a:spAutoFit/>
          </a:bodyPr>
          <a:lstStyle/>
          <a:p>
            <a:pPr algn="ctr"/>
            <a:r>
              <a:rPr lang="en-US" sz="1200" dirty="0"/>
              <a:t>$3.00</a:t>
            </a:r>
          </a:p>
        </p:txBody>
      </p:sp>
      <p:sp>
        <p:nvSpPr>
          <p:cNvPr id="66" name="TextBox 65">
            <a:extLst>
              <a:ext uri="{FF2B5EF4-FFF2-40B4-BE49-F238E27FC236}">
                <a16:creationId xmlns:a16="http://schemas.microsoft.com/office/drawing/2014/main" id="{23D0F815-8DAB-CB88-ADD9-412E16470508}"/>
              </a:ext>
            </a:extLst>
          </p:cNvPr>
          <p:cNvSpPr txBox="1">
            <a:spLocks/>
          </p:cNvSpPr>
          <p:nvPr/>
        </p:nvSpPr>
        <p:spPr>
          <a:xfrm>
            <a:off x="9694038" y="4694226"/>
            <a:ext cx="1285859" cy="276999"/>
          </a:xfrm>
          <a:prstGeom prst="rect">
            <a:avLst/>
          </a:prstGeom>
          <a:noFill/>
        </p:spPr>
        <p:txBody>
          <a:bodyPr wrap="square" rtlCol="0" anchor="ctr">
            <a:spAutoFit/>
          </a:bodyPr>
          <a:lstStyle/>
          <a:p>
            <a:pPr algn="ctr"/>
            <a:r>
              <a:rPr lang="en-US" sz="1200" dirty="0"/>
              <a:t>$3.00</a:t>
            </a:r>
          </a:p>
        </p:txBody>
      </p:sp>
      <p:sp>
        <p:nvSpPr>
          <p:cNvPr id="67" name="TextBox 66">
            <a:extLst>
              <a:ext uri="{FF2B5EF4-FFF2-40B4-BE49-F238E27FC236}">
                <a16:creationId xmlns:a16="http://schemas.microsoft.com/office/drawing/2014/main" id="{E0FD8401-7153-ADA8-845F-E937687A95AC}"/>
              </a:ext>
            </a:extLst>
          </p:cNvPr>
          <p:cNvSpPr txBox="1">
            <a:spLocks/>
          </p:cNvSpPr>
          <p:nvPr/>
        </p:nvSpPr>
        <p:spPr>
          <a:xfrm>
            <a:off x="9694038"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Vida Total*</a:t>
            </a:r>
          </a:p>
        </p:txBody>
      </p:sp>
      <p:sp>
        <p:nvSpPr>
          <p:cNvPr id="68" name="TextBox 67">
            <a:extLst>
              <a:ext uri="{FF2B5EF4-FFF2-40B4-BE49-F238E27FC236}">
                <a16:creationId xmlns:a16="http://schemas.microsoft.com/office/drawing/2014/main" id="{3A84C46C-6213-9BC9-8A39-2A9B318252A6}"/>
              </a:ext>
            </a:extLst>
          </p:cNvPr>
          <p:cNvSpPr txBox="1">
            <a:spLocks/>
          </p:cNvSpPr>
          <p:nvPr/>
        </p:nvSpPr>
        <p:spPr>
          <a:xfrm>
            <a:off x="9694038" y="4961890"/>
            <a:ext cx="1285859" cy="276999"/>
          </a:xfrm>
          <a:prstGeom prst="rect">
            <a:avLst/>
          </a:prstGeom>
          <a:solidFill>
            <a:schemeClr val="bg1">
              <a:lumMod val="95000"/>
            </a:schemeClr>
          </a:solidFill>
        </p:spPr>
        <p:txBody>
          <a:bodyPr wrap="square" rtlCol="0" anchor="ctr">
            <a:spAutoFit/>
          </a:bodyPr>
          <a:lstStyle/>
          <a:p>
            <a:pPr algn="ctr"/>
            <a:r>
              <a:rPr lang="en-US" sz="1200" dirty="0"/>
              <a:t>$4.00</a:t>
            </a:r>
          </a:p>
        </p:txBody>
      </p:sp>
      <p:sp>
        <p:nvSpPr>
          <p:cNvPr id="69" name="TextBox 68">
            <a:extLst>
              <a:ext uri="{FF2B5EF4-FFF2-40B4-BE49-F238E27FC236}">
                <a16:creationId xmlns:a16="http://schemas.microsoft.com/office/drawing/2014/main" id="{553A16E4-E687-CAC8-F84F-7954BCE77577}"/>
              </a:ext>
            </a:extLst>
          </p:cNvPr>
          <p:cNvSpPr txBox="1">
            <a:spLocks/>
          </p:cNvSpPr>
          <p:nvPr/>
        </p:nvSpPr>
        <p:spPr>
          <a:xfrm>
            <a:off x="9694038" y="5506555"/>
            <a:ext cx="1285859" cy="276999"/>
          </a:xfrm>
          <a:prstGeom prst="rect">
            <a:avLst/>
          </a:prstGeom>
          <a:solidFill>
            <a:schemeClr val="bg1">
              <a:lumMod val="95000"/>
            </a:schemeClr>
          </a:solidFill>
        </p:spPr>
        <p:txBody>
          <a:bodyPr wrap="square" rtlCol="0" anchor="ctr">
            <a:spAutoFit/>
          </a:bodyPr>
          <a:lstStyle/>
          <a:p>
            <a:pPr algn="ctr"/>
            <a:r>
              <a:rPr lang="en-US" sz="1200" dirty="0"/>
              <a:t>$4.00</a:t>
            </a:r>
          </a:p>
        </p:txBody>
      </p:sp>
      <p:sp>
        <p:nvSpPr>
          <p:cNvPr id="70" name="TextBox 69">
            <a:extLst>
              <a:ext uri="{FF2B5EF4-FFF2-40B4-BE49-F238E27FC236}">
                <a16:creationId xmlns:a16="http://schemas.microsoft.com/office/drawing/2014/main" id="{EB8296F2-E196-AC98-28DE-BEC41B3DEC2C}"/>
              </a:ext>
            </a:extLst>
          </p:cNvPr>
          <p:cNvSpPr txBox="1">
            <a:spLocks/>
          </p:cNvSpPr>
          <p:nvPr/>
        </p:nvSpPr>
        <p:spPr>
          <a:xfrm>
            <a:off x="9679750" y="5234223"/>
            <a:ext cx="1285859" cy="276999"/>
          </a:xfrm>
          <a:prstGeom prst="rect">
            <a:avLst/>
          </a:prstGeom>
          <a:noFill/>
        </p:spPr>
        <p:txBody>
          <a:bodyPr wrap="square" rtlCol="0" anchor="ctr">
            <a:spAutoFit/>
          </a:bodyPr>
          <a:lstStyle/>
          <a:p>
            <a:pPr algn="ctr"/>
            <a:r>
              <a:rPr lang="en-US" sz="1200" dirty="0"/>
              <a:t>$4.00</a:t>
            </a:r>
          </a:p>
        </p:txBody>
      </p:sp>
      <p:sp>
        <p:nvSpPr>
          <p:cNvPr id="71" name="TextBox 70">
            <a:extLst>
              <a:ext uri="{FF2B5EF4-FFF2-40B4-BE49-F238E27FC236}">
                <a16:creationId xmlns:a16="http://schemas.microsoft.com/office/drawing/2014/main" id="{5E8C5C89-E43D-0BB9-B189-4F54D11092FD}"/>
              </a:ext>
            </a:extLst>
          </p:cNvPr>
          <p:cNvSpPr txBox="1">
            <a:spLocks/>
          </p:cNvSpPr>
          <p:nvPr/>
        </p:nvSpPr>
        <p:spPr>
          <a:xfrm>
            <a:off x="9694038" y="5792886"/>
            <a:ext cx="1285859" cy="276999"/>
          </a:xfrm>
          <a:prstGeom prst="rect">
            <a:avLst/>
          </a:prstGeom>
          <a:noFill/>
        </p:spPr>
        <p:txBody>
          <a:bodyPr wrap="square" rtlCol="0" anchor="ctr">
            <a:spAutoFit/>
          </a:bodyPr>
          <a:lstStyle/>
          <a:p>
            <a:pPr algn="ctr"/>
            <a:r>
              <a:rPr lang="en-US" sz="1200" dirty="0"/>
              <a:t>$5.00</a:t>
            </a:r>
          </a:p>
        </p:txBody>
      </p:sp>
      <p:sp>
        <p:nvSpPr>
          <p:cNvPr id="72" name="TextBox 71">
            <a:extLst>
              <a:ext uri="{FF2B5EF4-FFF2-40B4-BE49-F238E27FC236}">
                <a16:creationId xmlns:a16="http://schemas.microsoft.com/office/drawing/2014/main" id="{BC164E07-EA05-017D-FB35-EBABD71AB482}"/>
              </a:ext>
            </a:extLst>
          </p:cNvPr>
          <p:cNvSpPr txBox="1"/>
          <p:nvPr/>
        </p:nvSpPr>
        <p:spPr>
          <a:xfrm>
            <a:off x="10024977" y="6542712"/>
            <a:ext cx="2105063" cy="230832"/>
          </a:xfrm>
          <a:prstGeom prst="rect">
            <a:avLst/>
          </a:prstGeom>
          <a:noFill/>
        </p:spPr>
        <p:txBody>
          <a:bodyPr wrap="none" rtlCol="0">
            <a:spAutoFit/>
          </a:bodyPr>
          <a:lstStyle/>
          <a:p>
            <a:r>
              <a:rPr lang="en-US" sz="900" dirty="0"/>
              <a:t>*Vida Total package coming soon</a:t>
            </a:r>
          </a:p>
        </p:txBody>
      </p:sp>
      <p:pic>
        <p:nvPicPr>
          <p:cNvPr id="3" name="Picture 2">
            <a:extLst>
              <a:ext uri="{FF2B5EF4-FFF2-40B4-BE49-F238E27FC236}">
                <a16:creationId xmlns:a16="http://schemas.microsoft.com/office/drawing/2014/main" id="{6175C51E-D8B3-162F-8C45-2D1A4AE40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04" y="5938839"/>
            <a:ext cx="1736170" cy="1157447"/>
          </a:xfrm>
          <a:prstGeom prst="rect">
            <a:avLst/>
          </a:prstGeom>
        </p:spPr>
      </p:pic>
      <p:pic>
        <p:nvPicPr>
          <p:cNvPr id="2" name="Picture 1">
            <a:extLst>
              <a:ext uri="{FF2B5EF4-FFF2-40B4-BE49-F238E27FC236}">
                <a16:creationId xmlns:a16="http://schemas.microsoft.com/office/drawing/2014/main" id="{D9E7813F-7C3D-DDCB-A951-8DB4AE38C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7164" y="39337"/>
            <a:ext cx="997300" cy="985381"/>
          </a:xfrm>
          <a:prstGeom prst="rect">
            <a:avLst/>
          </a:prstGeom>
        </p:spPr>
      </p:pic>
    </p:spTree>
    <p:extLst>
      <p:ext uri="{BB962C8B-B14F-4D97-AF65-F5344CB8AC3E}">
        <p14:creationId xmlns:p14="http://schemas.microsoft.com/office/powerpoint/2010/main" val="145029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388F-B863-C189-D192-DFF2E030A13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68D712-1BFF-96D5-AB60-F9F9AE32FAC0}"/>
              </a:ext>
            </a:extLst>
          </p:cNvPr>
          <p:cNvSpPr txBox="1">
            <a:spLocks/>
          </p:cNvSpPr>
          <p:nvPr/>
        </p:nvSpPr>
        <p:spPr>
          <a:xfrm>
            <a:off x="2625337" y="324216"/>
            <a:ext cx="7365205" cy="830997"/>
          </a:xfrm>
          <a:prstGeom prst="rect">
            <a:avLst/>
          </a:prstGeom>
          <a:solidFill>
            <a:srgbClr val="09C5B4"/>
          </a:solidFill>
        </p:spPr>
        <p:txBody>
          <a:bodyPr wrap="square" rtlCol="0" anchor="ctr">
            <a:spAutoFit/>
          </a:bodyPr>
          <a:lstStyle/>
          <a:p>
            <a:pPr algn="ctr"/>
            <a:r>
              <a:rPr lang="en-US" sz="2400" b="1" dirty="0" err="1">
                <a:solidFill>
                  <a:schemeClr val="bg1"/>
                </a:solidFill>
              </a:rPr>
              <a:t>Pacto</a:t>
            </a:r>
            <a:r>
              <a:rPr lang="en-US" sz="2400" b="1" dirty="0">
                <a:solidFill>
                  <a:schemeClr val="bg1"/>
                </a:solidFill>
              </a:rPr>
              <a:t> Matrix &amp; Personal Commission Income Combined Examples</a:t>
            </a:r>
          </a:p>
        </p:txBody>
      </p:sp>
      <p:sp>
        <p:nvSpPr>
          <p:cNvPr id="5" name="object 7">
            <a:extLst>
              <a:ext uri="{FF2B5EF4-FFF2-40B4-BE49-F238E27FC236}">
                <a16:creationId xmlns:a16="http://schemas.microsoft.com/office/drawing/2014/main" id="{378B7B98-FAB2-408E-8BE4-78A6C63C8F33}"/>
              </a:ext>
            </a:extLst>
          </p:cNvPr>
          <p:cNvSpPr txBox="1"/>
          <p:nvPr/>
        </p:nvSpPr>
        <p:spPr>
          <a:xfrm>
            <a:off x="860829" y="1365198"/>
            <a:ext cx="10894219" cy="1985223"/>
          </a:xfrm>
          <a:prstGeom prst="rect">
            <a:avLst/>
          </a:prstGeom>
        </p:spPr>
        <p:txBody>
          <a:bodyPr vert="horz" wrap="square" lIns="0" tIns="10160" rIns="0" bIns="0" rtlCol="0">
            <a:spAutoFit/>
          </a:bodyPr>
          <a:lstStyle/>
          <a:p>
            <a:pPr marL="13970" marR="59690" indent="-1905">
              <a:lnSpc>
                <a:spcPct val="127699"/>
              </a:lnSpc>
              <a:spcBef>
                <a:spcPts val="80"/>
              </a:spcBef>
            </a:pPr>
            <a:r>
              <a:rPr lang="en-US" sz="1700" spc="160" dirty="0">
                <a:solidFill>
                  <a:srgbClr val="070707"/>
                </a:solidFill>
                <a:latin typeface="Arial"/>
                <a:cs typeface="Arial"/>
              </a:rPr>
              <a:t>The following are sample case scenarios dependent upon a Customer mix of Service Plans and feature the compensation based upon 4 different scenarios.  These will vary greatly because Benivita pays both Personal Commission and </a:t>
            </a:r>
            <a:r>
              <a:rPr lang="en-US" sz="1700" spc="160" dirty="0" err="1">
                <a:solidFill>
                  <a:srgbClr val="070707"/>
                </a:solidFill>
                <a:latin typeface="Arial"/>
                <a:cs typeface="Arial"/>
              </a:rPr>
              <a:t>Pacto</a:t>
            </a:r>
            <a:r>
              <a:rPr lang="en-US" sz="1700" spc="160" dirty="0">
                <a:solidFill>
                  <a:srgbClr val="070707"/>
                </a:solidFill>
                <a:latin typeface="Arial"/>
                <a:cs typeface="Arial"/>
              </a:rPr>
              <a:t> Commissions, this double-dip component can affect your income greatly.  Individual results will vary, and there are no guarantees of your success.  Please refer to our income disclaimer on Page 2 for more information about compensation. </a:t>
            </a:r>
          </a:p>
        </p:txBody>
      </p:sp>
      <p:sp>
        <p:nvSpPr>
          <p:cNvPr id="8" name="TextBox 7">
            <a:extLst>
              <a:ext uri="{FF2B5EF4-FFF2-40B4-BE49-F238E27FC236}">
                <a16:creationId xmlns:a16="http://schemas.microsoft.com/office/drawing/2014/main" id="{A4FF7410-C6A1-8C68-9457-817738BDC13D}"/>
              </a:ext>
            </a:extLst>
          </p:cNvPr>
          <p:cNvSpPr txBox="1">
            <a:spLocks/>
          </p:cNvSpPr>
          <p:nvPr/>
        </p:nvSpPr>
        <p:spPr>
          <a:xfrm>
            <a:off x="3779055" y="3529280"/>
            <a:ext cx="992982" cy="276999"/>
          </a:xfrm>
          <a:prstGeom prst="rect">
            <a:avLst/>
          </a:prstGeom>
          <a:solidFill>
            <a:srgbClr val="09C5B4"/>
          </a:solidFill>
        </p:spPr>
        <p:txBody>
          <a:bodyPr wrap="square" rtlCol="0" anchor="ctr">
            <a:spAutoFit/>
          </a:bodyPr>
          <a:lstStyle/>
          <a:p>
            <a:pPr algn="ctr"/>
            <a:r>
              <a:rPr lang="en-US" sz="1200" b="1" dirty="0">
                <a:solidFill>
                  <a:schemeClr val="bg1"/>
                </a:solidFill>
              </a:rPr>
              <a:t>Positions</a:t>
            </a:r>
          </a:p>
        </p:txBody>
      </p:sp>
      <p:sp>
        <p:nvSpPr>
          <p:cNvPr id="10" name="TextBox 9">
            <a:extLst>
              <a:ext uri="{FF2B5EF4-FFF2-40B4-BE49-F238E27FC236}">
                <a16:creationId xmlns:a16="http://schemas.microsoft.com/office/drawing/2014/main" id="{60A143A9-2039-8E9F-383E-5D7159482310}"/>
              </a:ext>
            </a:extLst>
          </p:cNvPr>
          <p:cNvSpPr txBox="1">
            <a:spLocks/>
          </p:cNvSpPr>
          <p:nvPr/>
        </p:nvSpPr>
        <p:spPr>
          <a:xfrm>
            <a:off x="3779055" y="4099303"/>
            <a:ext cx="992982" cy="276999"/>
          </a:xfrm>
          <a:prstGeom prst="rect">
            <a:avLst/>
          </a:prstGeom>
          <a:solidFill>
            <a:schemeClr val="bg1">
              <a:lumMod val="95000"/>
            </a:schemeClr>
          </a:solidFill>
        </p:spPr>
        <p:txBody>
          <a:bodyPr wrap="square" rtlCol="0" anchor="ctr">
            <a:spAutoFit/>
          </a:bodyPr>
          <a:lstStyle/>
          <a:p>
            <a:pPr algn="ctr"/>
            <a:r>
              <a:rPr lang="en-US" sz="1200" dirty="0"/>
              <a:t>Level 1</a:t>
            </a:r>
          </a:p>
        </p:txBody>
      </p:sp>
      <p:sp>
        <p:nvSpPr>
          <p:cNvPr id="11" name="TextBox 10">
            <a:extLst>
              <a:ext uri="{FF2B5EF4-FFF2-40B4-BE49-F238E27FC236}">
                <a16:creationId xmlns:a16="http://schemas.microsoft.com/office/drawing/2014/main" id="{FCE0B632-56D0-5659-991C-946A9BD7F560}"/>
              </a:ext>
            </a:extLst>
          </p:cNvPr>
          <p:cNvSpPr txBox="1">
            <a:spLocks/>
          </p:cNvSpPr>
          <p:nvPr/>
        </p:nvSpPr>
        <p:spPr>
          <a:xfrm>
            <a:off x="3779055" y="4653301"/>
            <a:ext cx="992982" cy="276999"/>
          </a:xfrm>
          <a:prstGeom prst="rect">
            <a:avLst/>
          </a:prstGeom>
          <a:solidFill>
            <a:schemeClr val="bg1">
              <a:lumMod val="95000"/>
            </a:schemeClr>
          </a:solidFill>
        </p:spPr>
        <p:txBody>
          <a:bodyPr wrap="square" rtlCol="0" anchor="ctr">
            <a:spAutoFit/>
          </a:bodyPr>
          <a:lstStyle/>
          <a:p>
            <a:pPr algn="ctr"/>
            <a:r>
              <a:rPr lang="en-US" sz="1200" dirty="0"/>
              <a:t>Level 3</a:t>
            </a:r>
          </a:p>
        </p:txBody>
      </p:sp>
      <p:sp>
        <p:nvSpPr>
          <p:cNvPr id="16" name="TextBox 15">
            <a:extLst>
              <a:ext uri="{FF2B5EF4-FFF2-40B4-BE49-F238E27FC236}">
                <a16:creationId xmlns:a16="http://schemas.microsoft.com/office/drawing/2014/main" id="{AC52C340-941A-69B3-20E9-81BEEDC16E5A}"/>
              </a:ext>
            </a:extLst>
          </p:cNvPr>
          <p:cNvSpPr txBox="1">
            <a:spLocks/>
          </p:cNvSpPr>
          <p:nvPr/>
        </p:nvSpPr>
        <p:spPr>
          <a:xfrm>
            <a:off x="6100781" y="4099302"/>
            <a:ext cx="1285859" cy="276999"/>
          </a:xfrm>
          <a:prstGeom prst="rect">
            <a:avLst/>
          </a:prstGeom>
          <a:solidFill>
            <a:schemeClr val="bg1">
              <a:lumMod val="95000"/>
            </a:schemeClr>
          </a:solidFill>
        </p:spPr>
        <p:txBody>
          <a:bodyPr wrap="square" rtlCol="0" anchor="ctr">
            <a:spAutoFit/>
          </a:bodyPr>
          <a:lstStyle/>
          <a:p>
            <a:pPr algn="ctr"/>
            <a:r>
              <a:rPr lang="en-US" sz="1200" dirty="0"/>
              <a:t>$1.00</a:t>
            </a:r>
          </a:p>
        </p:txBody>
      </p:sp>
      <p:sp>
        <p:nvSpPr>
          <p:cNvPr id="20" name="TextBox 19">
            <a:extLst>
              <a:ext uri="{FF2B5EF4-FFF2-40B4-BE49-F238E27FC236}">
                <a16:creationId xmlns:a16="http://schemas.microsoft.com/office/drawing/2014/main" id="{AE082B96-9563-B64F-FF99-4E5DE8C8C7C7}"/>
              </a:ext>
            </a:extLst>
          </p:cNvPr>
          <p:cNvSpPr txBox="1">
            <a:spLocks/>
          </p:cNvSpPr>
          <p:nvPr/>
        </p:nvSpPr>
        <p:spPr>
          <a:xfrm>
            <a:off x="6115069" y="4376302"/>
            <a:ext cx="1285859" cy="276999"/>
          </a:xfrm>
          <a:prstGeom prst="rect">
            <a:avLst/>
          </a:prstGeom>
          <a:noFill/>
        </p:spPr>
        <p:txBody>
          <a:bodyPr wrap="square" rtlCol="0" anchor="ctr">
            <a:spAutoFit/>
          </a:bodyPr>
          <a:lstStyle/>
          <a:p>
            <a:pPr algn="ctr"/>
            <a:r>
              <a:rPr lang="en-US" sz="1200" dirty="0"/>
              <a:t>$1.00</a:t>
            </a:r>
          </a:p>
        </p:txBody>
      </p:sp>
      <p:sp>
        <p:nvSpPr>
          <p:cNvPr id="21" name="TextBox 20">
            <a:extLst>
              <a:ext uri="{FF2B5EF4-FFF2-40B4-BE49-F238E27FC236}">
                <a16:creationId xmlns:a16="http://schemas.microsoft.com/office/drawing/2014/main" id="{F61210DE-4DC6-118E-651A-A40B4A807C33}"/>
              </a:ext>
            </a:extLst>
          </p:cNvPr>
          <p:cNvSpPr txBox="1">
            <a:spLocks/>
          </p:cNvSpPr>
          <p:nvPr/>
        </p:nvSpPr>
        <p:spPr>
          <a:xfrm>
            <a:off x="6100781" y="4653300"/>
            <a:ext cx="1285859" cy="276999"/>
          </a:xfrm>
          <a:prstGeom prst="rect">
            <a:avLst/>
          </a:prstGeom>
          <a:solidFill>
            <a:schemeClr val="bg1">
              <a:lumMod val="95000"/>
            </a:schemeClr>
          </a:solidFill>
        </p:spPr>
        <p:txBody>
          <a:bodyPr wrap="square" rtlCol="0" anchor="ctr">
            <a:spAutoFit/>
          </a:bodyPr>
          <a:lstStyle/>
          <a:p>
            <a:pPr algn="ctr"/>
            <a:r>
              <a:rPr lang="en-US" sz="1200" dirty="0"/>
              <a:t>$4.00</a:t>
            </a:r>
          </a:p>
        </p:txBody>
      </p:sp>
      <p:sp>
        <p:nvSpPr>
          <p:cNvPr id="23" name="TextBox 22">
            <a:extLst>
              <a:ext uri="{FF2B5EF4-FFF2-40B4-BE49-F238E27FC236}">
                <a16:creationId xmlns:a16="http://schemas.microsoft.com/office/drawing/2014/main" id="{9CDAA53D-0ED3-A164-A88F-9C895288A909}"/>
              </a:ext>
            </a:extLst>
          </p:cNvPr>
          <p:cNvSpPr txBox="1">
            <a:spLocks/>
          </p:cNvSpPr>
          <p:nvPr/>
        </p:nvSpPr>
        <p:spPr>
          <a:xfrm>
            <a:off x="6107925" y="4930298"/>
            <a:ext cx="1285859" cy="276999"/>
          </a:xfrm>
          <a:prstGeom prst="rect">
            <a:avLst/>
          </a:prstGeom>
          <a:noFill/>
        </p:spPr>
        <p:txBody>
          <a:bodyPr wrap="square" rtlCol="0" anchor="ctr">
            <a:spAutoFit/>
          </a:bodyPr>
          <a:lstStyle/>
          <a:p>
            <a:pPr algn="ctr"/>
            <a:r>
              <a:rPr lang="en-US" sz="1200" dirty="0"/>
              <a:t>$12.00</a:t>
            </a:r>
          </a:p>
        </p:txBody>
      </p:sp>
      <p:sp>
        <p:nvSpPr>
          <p:cNvPr id="24" name="TextBox 23">
            <a:extLst>
              <a:ext uri="{FF2B5EF4-FFF2-40B4-BE49-F238E27FC236}">
                <a16:creationId xmlns:a16="http://schemas.microsoft.com/office/drawing/2014/main" id="{32DDF4F7-2F4D-7C46-182D-D9CE2DD00454}"/>
              </a:ext>
            </a:extLst>
          </p:cNvPr>
          <p:cNvSpPr txBox="1">
            <a:spLocks/>
          </p:cNvSpPr>
          <p:nvPr/>
        </p:nvSpPr>
        <p:spPr>
          <a:xfrm>
            <a:off x="7415216" y="4096158"/>
            <a:ext cx="1285859" cy="276999"/>
          </a:xfrm>
          <a:prstGeom prst="rect">
            <a:avLst/>
          </a:prstGeom>
          <a:solidFill>
            <a:schemeClr val="bg1">
              <a:lumMod val="95000"/>
            </a:schemeClr>
          </a:solidFill>
        </p:spPr>
        <p:txBody>
          <a:bodyPr wrap="square" rtlCol="0" anchor="ctr">
            <a:spAutoFit/>
          </a:bodyPr>
          <a:lstStyle/>
          <a:p>
            <a:pPr algn="ctr"/>
            <a:r>
              <a:rPr lang="en-US" sz="1200" dirty="0"/>
              <a:t>$1.50</a:t>
            </a:r>
          </a:p>
        </p:txBody>
      </p:sp>
      <p:sp>
        <p:nvSpPr>
          <p:cNvPr id="25" name="TextBox 24">
            <a:extLst>
              <a:ext uri="{FF2B5EF4-FFF2-40B4-BE49-F238E27FC236}">
                <a16:creationId xmlns:a16="http://schemas.microsoft.com/office/drawing/2014/main" id="{E208337F-0277-45AA-2DFA-B8700A995FCE}"/>
              </a:ext>
            </a:extLst>
          </p:cNvPr>
          <p:cNvSpPr txBox="1">
            <a:spLocks/>
          </p:cNvSpPr>
          <p:nvPr/>
        </p:nvSpPr>
        <p:spPr>
          <a:xfrm>
            <a:off x="7415216" y="4373158"/>
            <a:ext cx="1285859" cy="276999"/>
          </a:xfrm>
          <a:prstGeom prst="rect">
            <a:avLst/>
          </a:prstGeom>
          <a:noFill/>
        </p:spPr>
        <p:txBody>
          <a:bodyPr wrap="square" rtlCol="0" anchor="ctr">
            <a:spAutoFit/>
          </a:bodyPr>
          <a:lstStyle/>
          <a:p>
            <a:pPr algn="ctr"/>
            <a:r>
              <a:rPr lang="en-US" sz="1200" dirty="0"/>
              <a:t>$3.00</a:t>
            </a:r>
          </a:p>
        </p:txBody>
      </p:sp>
      <p:sp>
        <p:nvSpPr>
          <p:cNvPr id="28" name="TextBox 27">
            <a:extLst>
              <a:ext uri="{FF2B5EF4-FFF2-40B4-BE49-F238E27FC236}">
                <a16:creationId xmlns:a16="http://schemas.microsoft.com/office/drawing/2014/main" id="{DD5762C3-A834-9A9F-2323-5A615591FD0F}"/>
              </a:ext>
            </a:extLst>
          </p:cNvPr>
          <p:cNvSpPr txBox="1">
            <a:spLocks/>
          </p:cNvSpPr>
          <p:nvPr/>
        </p:nvSpPr>
        <p:spPr>
          <a:xfrm>
            <a:off x="7415216" y="4650156"/>
            <a:ext cx="1285859" cy="276999"/>
          </a:xfrm>
          <a:prstGeom prst="rect">
            <a:avLst/>
          </a:prstGeom>
          <a:solidFill>
            <a:schemeClr val="bg1">
              <a:lumMod val="95000"/>
            </a:schemeClr>
          </a:solidFill>
        </p:spPr>
        <p:txBody>
          <a:bodyPr wrap="square" rtlCol="0" anchor="ctr">
            <a:spAutoFit/>
          </a:bodyPr>
          <a:lstStyle/>
          <a:p>
            <a:pPr algn="ctr"/>
            <a:r>
              <a:rPr lang="en-US" sz="1200" dirty="0"/>
              <a:t>$7.50</a:t>
            </a:r>
          </a:p>
        </p:txBody>
      </p:sp>
      <p:sp>
        <p:nvSpPr>
          <p:cNvPr id="33" name="TextBox 32">
            <a:extLst>
              <a:ext uri="{FF2B5EF4-FFF2-40B4-BE49-F238E27FC236}">
                <a16:creationId xmlns:a16="http://schemas.microsoft.com/office/drawing/2014/main" id="{6F9C0E71-A2BF-B705-7AAA-5957EB42A903}"/>
              </a:ext>
            </a:extLst>
          </p:cNvPr>
          <p:cNvSpPr txBox="1">
            <a:spLocks/>
          </p:cNvSpPr>
          <p:nvPr/>
        </p:nvSpPr>
        <p:spPr>
          <a:xfrm>
            <a:off x="8729651" y="4096157"/>
            <a:ext cx="1285859" cy="276999"/>
          </a:xfrm>
          <a:prstGeom prst="rect">
            <a:avLst/>
          </a:prstGeom>
          <a:solidFill>
            <a:schemeClr val="bg1">
              <a:lumMod val="95000"/>
            </a:schemeClr>
          </a:solidFill>
        </p:spPr>
        <p:txBody>
          <a:bodyPr wrap="square" rtlCol="0" anchor="ctr">
            <a:spAutoFit/>
          </a:bodyPr>
          <a:lstStyle/>
          <a:p>
            <a:pPr algn="ctr"/>
            <a:r>
              <a:rPr lang="en-US" sz="1200" dirty="0"/>
              <a:t>$2.00</a:t>
            </a:r>
          </a:p>
        </p:txBody>
      </p:sp>
      <p:sp>
        <p:nvSpPr>
          <p:cNvPr id="34" name="TextBox 33">
            <a:extLst>
              <a:ext uri="{FF2B5EF4-FFF2-40B4-BE49-F238E27FC236}">
                <a16:creationId xmlns:a16="http://schemas.microsoft.com/office/drawing/2014/main" id="{BECA2F0B-EF43-88A1-A247-6D1091A6A837}"/>
              </a:ext>
            </a:extLst>
          </p:cNvPr>
          <p:cNvSpPr txBox="1">
            <a:spLocks/>
          </p:cNvSpPr>
          <p:nvPr/>
        </p:nvSpPr>
        <p:spPr>
          <a:xfrm>
            <a:off x="8729651" y="4640822"/>
            <a:ext cx="1285859" cy="276999"/>
          </a:xfrm>
          <a:prstGeom prst="rect">
            <a:avLst/>
          </a:prstGeom>
          <a:solidFill>
            <a:schemeClr val="bg1">
              <a:lumMod val="95000"/>
            </a:schemeClr>
          </a:solidFill>
        </p:spPr>
        <p:txBody>
          <a:bodyPr wrap="square" rtlCol="0" anchor="ctr">
            <a:spAutoFit/>
          </a:bodyPr>
          <a:lstStyle/>
          <a:p>
            <a:pPr algn="ctr"/>
            <a:r>
              <a:rPr lang="en-US" sz="1200" dirty="0"/>
              <a:t>$16.00</a:t>
            </a:r>
          </a:p>
        </p:txBody>
      </p:sp>
      <p:sp>
        <p:nvSpPr>
          <p:cNvPr id="35" name="TextBox 34">
            <a:extLst>
              <a:ext uri="{FF2B5EF4-FFF2-40B4-BE49-F238E27FC236}">
                <a16:creationId xmlns:a16="http://schemas.microsoft.com/office/drawing/2014/main" id="{274322FB-73ED-D521-21A5-482DEB1AB5BE}"/>
              </a:ext>
            </a:extLst>
          </p:cNvPr>
          <p:cNvSpPr txBox="1">
            <a:spLocks/>
          </p:cNvSpPr>
          <p:nvPr/>
        </p:nvSpPr>
        <p:spPr>
          <a:xfrm>
            <a:off x="8715363" y="4368490"/>
            <a:ext cx="1285859" cy="276999"/>
          </a:xfrm>
          <a:prstGeom prst="rect">
            <a:avLst/>
          </a:prstGeom>
          <a:noFill/>
        </p:spPr>
        <p:txBody>
          <a:bodyPr wrap="square" rtlCol="0" anchor="ctr">
            <a:spAutoFit/>
          </a:bodyPr>
          <a:lstStyle/>
          <a:p>
            <a:pPr algn="ctr"/>
            <a:r>
              <a:rPr lang="en-US" sz="1200" dirty="0"/>
              <a:t>$6.00</a:t>
            </a:r>
          </a:p>
        </p:txBody>
      </p:sp>
      <p:sp>
        <p:nvSpPr>
          <p:cNvPr id="36" name="TextBox 35">
            <a:extLst>
              <a:ext uri="{FF2B5EF4-FFF2-40B4-BE49-F238E27FC236}">
                <a16:creationId xmlns:a16="http://schemas.microsoft.com/office/drawing/2014/main" id="{C5D50D0F-A181-A3AA-B8A4-E16BFCC3DCDD}"/>
              </a:ext>
            </a:extLst>
          </p:cNvPr>
          <p:cNvSpPr txBox="1">
            <a:spLocks/>
          </p:cNvSpPr>
          <p:nvPr/>
        </p:nvSpPr>
        <p:spPr>
          <a:xfrm>
            <a:off x="3779055" y="4371634"/>
            <a:ext cx="992982" cy="276999"/>
          </a:xfrm>
          <a:prstGeom prst="rect">
            <a:avLst/>
          </a:prstGeom>
          <a:noFill/>
        </p:spPr>
        <p:txBody>
          <a:bodyPr wrap="square" rtlCol="0" anchor="ctr">
            <a:spAutoFit/>
          </a:bodyPr>
          <a:lstStyle/>
          <a:p>
            <a:pPr algn="ctr"/>
            <a:r>
              <a:rPr lang="en-US" sz="1200" dirty="0"/>
              <a:t>Level 2</a:t>
            </a:r>
          </a:p>
        </p:txBody>
      </p:sp>
      <p:sp>
        <p:nvSpPr>
          <p:cNvPr id="40" name="TextBox 39">
            <a:extLst>
              <a:ext uri="{FF2B5EF4-FFF2-40B4-BE49-F238E27FC236}">
                <a16:creationId xmlns:a16="http://schemas.microsoft.com/office/drawing/2014/main" id="{0248D7FF-819A-89E3-2060-5D3539916BB7}"/>
              </a:ext>
            </a:extLst>
          </p:cNvPr>
          <p:cNvSpPr txBox="1">
            <a:spLocks/>
          </p:cNvSpPr>
          <p:nvPr/>
        </p:nvSpPr>
        <p:spPr>
          <a:xfrm>
            <a:off x="3779055" y="4930297"/>
            <a:ext cx="992982" cy="276999"/>
          </a:xfrm>
          <a:prstGeom prst="rect">
            <a:avLst/>
          </a:prstGeom>
          <a:noFill/>
        </p:spPr>
        <p:txBody>
          <a:bodyPr wrap="square" rtlCol="0" anchor="ctr">
            <a:spAutoFit/>
          </a:bodyPr>
          <a:lstStyle/>
          <a:p>
            <a:pPr algn="ctr"/>
            <a:r>
              <a:rPr lang="en-US" sz="1200" dirty="0"/>
              <a:t>Level 4</a:t>
            </a:r>
          </a:p>
        </p:txBody>
      </p:sp>
      <p:sp>
        <p:nvSpPr>
          <p:cNvPr id="57" name="TextBox 56">
            <a:extLst>
              <a:ext uri="{FF2B5EF4-FFF2-40B4-BE49-F238E27FC236}">
                <a16:creationId xmlns:a16="http://schemas.microsoft.com/office/drawing/2014/main" id="{556A9B84-1952-54C5-2BCD-D57ECCBBEF1E}"/>
              </a:ext>
            </a:extLst>
          </p:cNvPr>
          <p:cNvSpPr txBox="1">
            <a:spLocks/>
          </p:cNvSpPr>
          <p:nvPr/>
        </p:nvSpPr>
        <p:spPr>
          <a:xfrm>
            <a:off x="8729651" y="4927153"/>
            <a:ext cx="1285859" cy="276999"/>
          </a:xfrm>
          <a:prstGeom prst="rect">
            <a:avLst/>
          </a:prstGeom>
          <a:noFill/>
        </p:spPr>
        <p:txBody>
          <a:bodyPr wrap="square" rtlCol="0" anchor="ctr">
            <a:spAutoFit/>
          </a:bodyPr>
          <a:lstStyle/>
          <a:p>
            <a:pPr algn="ctr"/>
            <a:r>
              <a:rPr lang="en-US" sz="1200" dirty="0"/>
              <a:t>$48.00</a:t>
            </a:r>
          </a:p>
        </p:txBody>
      </p:sp>
      <p:sp>
        <p:nvSpPr>
          <p:cNvPr id="58" name="TextBox 57">
            <a:extLst>
              <a:ext uri="{FF2B5EF4-FFF2-40B4-BE49-F238E27FC236}">
                <a16:creationId xmlns:a16="http://schemas.microsoft.com/office/drawing/2014/main" id="{7FAE038B-5DA2-CDE0-7FD7-924A41F3B1B3}"/>
              </a:ext>
            </a:extLst>
          </p:cNvPr>
          <p:cNvSpPr txBox="1">
            <a:spLocks/>
          </p:cNvSpPr>
          <p:nvPr/>
        </p:nvSpPr>
        <p:spPr>
          <a:xfrm>
            <a:off x="7415216" y="4927153"/>
            <a:ext cx="1285859" cy="276999"/>
          </a:xfrm>
          <a:prstGeom prst="rect">
            <a:avLst/>
          </a:prstGeom>
          <a:noFill/>
        </p:spPr>
        <p:txBody>
          <a:bodyPr wrap="square" rtlCol="0" anchor="ctr">
            <a:spAutoFit/>
          </a:bodyPr>
          <a:lstStyle/>
          <a:p>
            <a:pPr algn="ctr"/>
            <a:r>
              <a:rPr lang="en-US" sz="1200" dirty="0"/>
              <a:t>$24.00</a:t>
            </a:r>
          </a:p>
        </p:txBody>
      </p:sp>
      <p:sp>
        <p:nvSpPr>
          <p:cNvPr id="59" name="TextBox 58">
            <a:extLst>
              <a:ext uri="{FF2B5EF4-FFF2-40B4-BE49-F238E27FC236}">
                <a16:creationId xmlns:a16="http://schemas.microsoft.com/office/drawing/2014/main" id="{A29889DE-5F8E-A5CD-6FDD-07E5CD652E3D}"/>
              </a:ext>
            </a:extLst>
          </p:cNvPr>
          <p:cNvSpPr txBox="1">
            <a:spLocks/>
          </p:cNvSpPr>
          <p:nvPr/>
        </p:nvSpPr>
        <p:spPr>
          <a:xfrm>
            <a:off x="6100781" y="3529280"/>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Essentials</a:t>
            </a:r>
          </a:p>
        </p:txBody>
      </p:sp>
      <p:sp>
        <p:nvSpPr>
          <p:cNvPr id="60" name="TextBox 59">
            <a:extLst>
              <a:ext uri="{FF2B5EF4-FFF2-40B4-BE49-F238E27FC236}">
                <a16:creationId xmlns:a16="http://schemas.microsoft.com/office/drawing/2014/main" id="{63B478CB-E221-8C0D-3AC4-CB87D40F9D31}"/>
              </a:ext>
            </a:extLst>
          </p:cNvPr>
          <p:cNvSpPr txBox="1">
            <a:spLocks/>
          </p:cNvSpPr>
          <p:nvPr/>
        </p:nvSpPr>
        <p:spPr>
          <a:xfrm>
            <a:off x="7415216"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Plus</a:t>
            </a:r>
          </a:p>
        </p:txBody>
      </p:sp>
      <p:sp>
        <p:nvSpPr>
          <p:cNvPr id="63" name="TextBox 62">
            <a:extLst>
              <a:ext uri="{FF2B5EF4-FFF2-40B4-BE49-F238E27FC236}">
                <a16:creationId xmlns:a16="http://schemas.microsoft.com/office/drawing/2014/main" id="{9988A8BD-C578-2398-4DD5-4CF67F81CD76}"/>
              </a:ext>
            </a:extLst>
          </p:cNvPr>
          <p:cNvSpPr txBox="1">
            <a:spLocks/>
          </p:cNvSpPr>
          <p:nvPr/>
        </p:nvSpPr>
        <p:spPr>
          <a:xfrm>
            <a:off x="8729651"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Family</a:t>
            </a:r>
          </a:p>
        </p:txBody>
      </p:sp>
      <p:sp>
        <p:nvSpPr>
          <p:cNvPr id="64" name="TextBox 63">
            <a:extLst>
              <a:ext uri="{FF2B5EF4-FFF2-40B4-BE49-F238E27FC236}">
                <a16:creationId xmlns:a16="http://schemas.microsoft.com/office/drawing/2014/main" id="{48AA7855-C68C-AC2D-1CA3-E4A9F3DE0081}"/>
              </a:ext>
            </a:extLst>
          </p:cNvPr>
          <p:cNvSpPr txBox="1">
            <a:spLocks/>
          </p:cNvSpPr>
          <p:nvPr/>
        </p:nvSpPr>
        <p:spPr>
          <a:xfrm>
            <a:off x="3779055" y="5197963"/>
            <a:ext cx="992982" cy="276999"/>
          </a:xfrm>
          <a:prstGeom prst="rect">
            <a:avLst/>
          </a:prstGeom>
          <a:solidFill>
            <a:schemeClr val="bg1">
              <a:lumMod val="95000"/>
            </a:schemeClr>
          </a:solidFill>
        </p:spPr>
        <p:txBody>
          <a:bodyPr wrap="square" rtlCol="0" anchor="ctr">
            <a:spAutoFit/>
          </a:bodyPr>
          <a:lstStyle/>
          <a:p>
            <a:pPr algn="ctr"/>
            <a:r>
              <a:rPr lang="en-US" sz="1200" dirty="0"/>
              <a:t>Level 5</a:t>
            </a:r>
          </a:p>
        </p:txBody>
      </p:sp>
      <p:sp>
        <p:nvSpPr>
          <p:cNvPr id="65" name="TextBox 64">
            <a:extLst>
              <a:ext uri="{FF2B5EF4-FFF2-40B4-BE49-F238E27FC236}">
                <a16:creationId xmlns:a16="http://schemas.microsoft.com/office/drawing/2014/main" id="{F17C9315-71D0-1B44-4836-ADF820027708}"/>
              </a:ext>
            </a:extLst>
          </p:cNvPr>
          <p:cNvSpPr txBox="1">
            <a:spLocks/>
          </p:cNvSpPr>
          <p:nvPr/>
        </p:nvSpPr>
        <p:spPr>
          <a:xfrm>
            <a:off x="3779055" y="5751961"/>
            <a:ext cx="992982" cy="276999"/>
          </a:xfrm>
          <a:prstGeom prst="rect">
            <a:avLst/>
          </a:prstGeom>
          <a:solidFill>
            <a:schemeClr val="bg1">
              <a:lumMod val="95000"/>
            </a:schemeClr>
          </a:solidFill>
        </p:spPr>
        <p:txBody>
          <a:bodyPr wrap="square" rtlCol="0" anchor="ctr">
            <a:spAutoFit/>
          </a:bodyPr>
          <a:lstStyle/>
          <a:p>
            <a:pPr algn="ctr"/>
            <a:r>
              <a:rPr lang="en-US" sz="1200" dirty="0"/>
              <a:t>Level 7</a:t>
            </a:r>
          </a:p>
        </p:txBody>
      </p:sp>
      <p:sp>
        <p:nvSpPr>
          <p:cNvPr id="66" name="TextBox 65">
            <a:extLst>
              <a:ext uri="{FF2B5EF4-FFF2-40B4-BE49-F238E27FC236}">
                <a16:creationId xmlns:a16="http://schemas.microsoft.com/office/drawing/2014/main" id="{B9656E28-7143-DEDB-DD20-10EEB5C78F99}"/>
              </a:ext>
            </a:extLst>
          </p:cNvPr>
          <p:cNvSpPr txBox="1">
            <a:spLocks/>
          </p:cNvSpPr>
          <p:nvPr/>
        </p:nvSpPr>
        <p:spPr>
          <a:xfrm>
            <a:off x="6100781" y="5197962"/>
            <a:ext cx="1285859" cy="276999"/>
          </a:xfrm>
          <a:prstGeom prst="rect">
            <a:avLst/>
          </a:prstGeom>
          <a:solidFill>
            <a:schemeClr val="bg1">
              <a:lumMod val="95000"/>
            </a:schemeClr>
          </a:solidFill>
        </p:spPr>
        <p:txBody>
          <a:bodyPr wrap="square" rtlCol="0" anchor="ctr">
            <a:spAutoFit/>
          </a:bodyPr>
          <a:lstStyle/>
          <a:p>
            <a:pPr algn="ctr"/>
            <a:r>
              <a:rPr lang="en-US" sz="1200" dirty="0"/>
              <a:t>$72.00</a:t>
            </a:r>
          </a:p>
        </p:txBody>
      </p:sp>
      <p:sp>
        <p:nvSpPr>
          <p:cNvPr id="67" name="TextBox 66">
            <a:extLst>
              <a:ext uri="{FF2B5EF4-FFF2-40B4-BE49-F238E27FC236}">
                <a16:creationId xmlns:a16="http://schemas.microsoft.com/office/drawing/2014/main" id="{84D80B89-46B5-2BC4-B710-DA5F68350121}"/>
              </a:ext>
            </a:extLst>
          </p:cNvPr>
          <p:cNvSpPr txBox="1">
            <a:spLocks/>
          </p:cNvSpPr>
          <p:nvPr/>
        </p:nvSpPr>
        <p:spPr>
          <a:xfrm>
            <a:off x="6115069" y="5474962"/>
            <a:ext cx="1285859" cy="276999"/>
          </a:xfrm>
          <a:prstGeom prst="rect">
            <a:avLst/>
          </a:prstGeom>
          <a:noFill/>
        </p:spPr>
        <p:txBody>
          <a:bodyPr wrap="square" rtlCol="0" anchor="ctr">
            <a:spAutoFit/>
          </a:bodyPr>
          <a:lstStyle/>
          <a:p>
            <a:pPr algn="ctr"/>
            <a:r>
              <a:rPr lang="en-US" sz="1200" dirty="0"/>
              <a:t>$218.00</a:t>
            </a:r>
          </a:p>
        </p:txBody>
      </p:sp>
      <p:sp>
        <p:nvSpPr>
          <p:cNvPr id="68" name="TextBox 67">
            <a:extLst>
              <a:ext uri="{FF2B5EF4-FFF2-40B4-BE49-F238E27FC236}">
                <a16:creationId xmlns:a16="http://schemas.microsoft.com/office/drawing/2014/main" id="{51A3B95F-4285-BC2B-463D-B139841E95AC}"/>
              </a:ext>
            </a:extLst>
          </p:cNvPr>
          <p:cNvSpPr txBox="1">
            <a:spLocks/>
          </p:cNvSpPr>
          <p:nvPr/>
        </p:nvSpPr>
        <p:spPr>
          <a:xfrm>
            <a:off x="6100781" y="5751960"/>
            <a:ext cx="1285859" cy="276999"/>
          </a:xfrm>
          <a:prstGeom prst="rect">
            <a:avLst/>
          </a:prstGeom>
          <a:solidFill>
            <a:schemeClr val="bg1">
              <a:lumMod val="95000"/>
            </a:schemeClr>
          </a:solidFill>
        </p:spPr>
        <p:txBody>
          <a:bodyPr wrap="square" rtlCol="0" anchor="ctr">
            <a:spAutoFit/>
          </a:bodyPr>
          <a:lstStyle/>
          <a:p>
            <a:pPr algn="ctr"/>
            <a:r>
              <a:rPr lang="en-US" sz="1200" dirty="0"/>
              <a:t>$656.00</a:t>
            </a:r>
          </a:p>
        </p:txBody>
      </p:sp>
      <p:sp>
        <p:nvSpPr>
          <p:cNvPr id="69" name="TextBox 68">
            <a:extLst>
              <a:ext uri="{FF2B5EF4-FFF2-40B4-BE49-F238E27FC236}">
                <a16:creationId xmlns:a16="http://schemas.microsoft.com/office/drawing/2014/main" id="{E23C4454-B832-5959-C074-A8891E16B9BC}"/>
              </a:ext>
            </a:extLst>
          </p:cNvPr>
          <p:cNvSpPr txBox="1">
            <a:spLocks/>
          </p:cNvSpPr>
          <p:nvPr/>
        </p:nvSpPr>
        <p:spPr>
          <a:xfrm>
            <a:off x="6115069" y="6028958"/>
            <a:ext cx="1285859" cy="276999"/>
          </a:xfrm>
          <a:prstGeom prst="rect">
            <a:avLst/>
          </a:prstGeom>
          <a:noFill/>
        </p:spPr>
        <p:txBody>
          <a:bodyPr wrap="square" rtlCol="0" anchor="ctr">
            <a:spAutoFit/>
          </a:bodyPr>
          <a:lstStyle/>
          <a:p>
            <a:pPr algn="ctr"/>
            <a:r>
              <a:rPr lang="en-US" sz="1200" dirty="0"/>
              <a:t>$1,968.00</a:t>
            </a:r>
          </a:p>
        </p:txBody>
      </p:sp>
      <p:sp>
        <p:nvSpPr>
          <p:cNvPr id="70" name="TextBox 69">
            <a:extLst>
              <a:ext uri="{FF2B5EF4-FFF2-40B4-BE49-F238E27FC236}">
                <a16:creationId xmlns:a16="http://schemas.microsoft.com/office/drawing/2014/main" id="{954E0471-A978-904F-13FE-64FABE98436C}"/>
              </a:ext>
            </a:extLst>
          </p:cNvPr>
          <p:cNvSpPr txBox="1">
            <a:spLocks/>
          </p:cNvSpPr>
          <p:nvPr/>
        </p:nvSpPr>
        <p:spPr>
          <a:xfrm>
            <a:off x="7415216" y="5194818"/>
            <a:ext cx="1285859" cy="276999"/>
          </a:xfrm>
          <a:prstGeom prst="rect">
            <a:avLst/>
          </a:prstGeom>
          <a:solidFill>
            <a:schemeClr val="bg1">
              <a:lumMod val="95000"/>
            </a:schemeClr>
          </a:solidFill>
        </p:spPr>
        <p:txBody>
          <a:bodyPr wrap="square" rtlCol="0" anchor="ctr">
            <a:spAutoFit/>
          </a:bodyPr>
          <a:lstStyle/>
          <a:p>
            <a:pPr algn="ctr"/>
            <a:r>
              <a:rPr lang="en-US" sz="1200" dirty="0"/>
              <a:t>$122.50</a:t>
            </a:r>
          </a:p>
        </p:txBody>
      </p:sp>
      <p:sp>
        <p:nvSpPr>
          <p:cNvPr id="71" name="TextBox 70">
            <a:extLst>
              <a:ext uri="{FF2B5EF4-FFF2-40B4-BE49-F238E27FC236}">
                <a16:creationId xmlns:a16="http://schemas.microsoft.com/office/drawing/2014/main" id="{37DF4B8F-ECCC-330E-9E33-4D0DD3A53E12}"/>
              </a:ext>
            </a:extLst>
          </p:cNvPr>
          <p:cNvSpPr txBox="1">
            <a:spLocks/>
          </p:cNvSpPr>
          <p:nvPr/>
        </p:nvSpPr>
        <p:spPr>
          <a:xfrm>
            <a:off x="7415216" y="5471818"/>
            <a:ext cx="1285859" cy="276999"/>
          </a:xfrm>
          <a:prstGeom prst="rect">
            <a:avLst/>
          </a:prstGeom>
          <a:noFill/>
        </p:spPr>
        <p:txBody>
          <a:bodyPr wrap="square" rtlCol="0" anchor="ctr">
            <a:spAutoFit/>
          </a:bodyPr>
          <a:lstStyle/>
          <a:p>
            <a:pPr algn="ctr"/>
            <a:r>
              <a:rPr lang="en-US" sz="1200" dirty="0"/>
              <a:t>$365.00</a:t>
            </a:r>
          </a:p>
        </p:txBody>
      </p:sp>
      <p:sp>
        <p:nvSpPr>
          <p:cNvPr id="72" name="TextBox 71">
            <a:extLst>
              <a:ext uri="{FF2B5EF4-FFF2-40B4-BE49-F238E27FC236}">
                <a16:creationId xmlns:a16="http://schemas.microsoft.com/office/drawing/2014/main" id="{6F85BCFA-61E3-5871-1342-1BE5A5E2F0BC}"/>
              </a:ext>
            </a:extLst>
          </p:cNvPr>
          <p:cNvSpPr txBox="1">
            <a:spLocks/>
          </p:cNvSpPr>
          <p:nvPr/>
        </p:nvSpPr>
        <p:spPr>
          <a:xfrm>
            <a:off x="7415216" y="5748816"/>
            <a:ext cx="1285859" cy="276999"/>
          </a:xfrm>
          <a:prstGeom prst="rect">
            <a:avLst/>
          </a:prstGeom>
          <a:solidFill>
            <a:schemeClr val="bg1">
              <a:lumMod val="95000"/>
            </a:schemeClr>
          </a:solidFill>
        </p:spPr>
        <p:txBody>
          <a:bodyPr wrap="square" rtlCol="0" anchor="ctr">
            <a:spAutoFit/>
          </a:bodyPr>
          <a:lstStyle/>
          <a:p>
            <a:pPr algn="ctr"/>
            <a:r>
              <a:rPr lang="en-US" sz="1200" dirty="0"/>
              <a:t>$1,092.50</a:t>
            </a:r>
          </a:p>
        </p:txBody>
      </p:sp>
      <p:sp>
        <p:nvSpPr>
          <p:cNvPr id="73" name="TextBox 72">
            <a:extLst>
              <a:ext uri="{FF2B5EF4-FFF2-40B4-BE49-F238E27FC236}">
                <a16:creationId xmlns:a16="http://schemas.microsoft.com/office/drawing/2014/main" id="{D5C44CD0-25A5-272D-8BF7-0FD759E469C5}"/>
              </a:ext>
            </a:extLst>
          </p:cNvPr>
          <p:cNvSpPr txBox="1">
            <a:spLocks/>
          </p:cNvSpPr>
          <p:nvPr/>
        </p:nvSpPr>
        <p:spPr>
          <a:xfrm>
            <a:off x="8729651" y="5194817"/>
            <a:ext cx="1285859" cy="276999"/>
          </a:xfrm>
          <a:prstGeom prst="rect">
            <a:avLst/>
          </a:prstGeom>
          <a:solidFill>
            <a:schemeClr val="bg1">
              <a:lumMod val="95000"/>
            </a:schemeClr>
          </a:solidFill>
        </p:spPr>
        <p:txBody>
          <a:bodyPr wrap="square" rtlCol="0" anchor="ctr">
            <a:spAutoFit/>
          </a:bodyPr>
          <a:lstStyle/>
          <a:p>
            <a:pPr algn="ctr"/>
            <a:r>
              <a:rPr lang="en-US" sz="1200" dirty="0"/>
              <a:t>$219.00</a:t>
            </a:r>
          </a:p>
        </p:txBody>
      </p:sp>
      <p:sp>
        <p:nvSpPr>
          <p:cNvPr id="74" name="TextBox 73">
            <a:extLst>
              <a:ext uri="{FF2B5EF4-FFF2-40B4-BE49-F238E27FC236}">
                <a16:creationId xmlns:a16="http://schemas.microsoft.com/office/drawing/2014/main" id="{30AAA6F5-6890-855D-D88A-24E09DFA528D}"/>
              </a:ext>
            </a:extLst>
          </p:cNvPr>
          <p:cNvSpPr txBox="1">
            <a:spLocks/>
          </p:cNvSpPr>
          <p:nvPr/>
        </p:nvSpPr>
        <p:spPr>
          <a:xfrm>
            <a:off x="8729651" y="5739482"/>
            <a:ext cx="1285859" cy="276999"/>
          </a:xfrm>
          <a:prstGeom prst="rect">
            <a:avLst/>
          </a:prstGeom>
          <a:solidFill>
            <a:schemeClr val="bg1">
              <a:lumMod val="95000"/>
            </a:schemeClr>
          </a:solidFill>
        </p:spPr>
        <p:txBody>
          <a:bodyPr wrap="square" rtlCol="0" anchor="ctr">
            <a:spAutoFit/>
          </a:bodyPr>
          <a:lstStyle/>
          <a:p>
            <a:pPr algn="ctr"/>
            <a:r>
              <a:rPr lang="en-US" sz="1200" dirty="0"/>
              <a:t>$1,968.00</a:t>
            </a:r>
          </a:p>
        </p:txBody>
      </p:sp>
      <p:sp>
        <p:nvSpPr>
          <p:cNvPr id="75" name="TextBox 74">
            <a:extLst>
              <a:ext uri="{FF2B5EF4-FFF2-40B4-BE49-F238E27FC236}">
                <a16:creationId xmlns:a16="http://schemas.microsoft.com/office/drawing/2014/main" id="{4047091D-FF8C-AE3F-E859-5B5534DEE432}"/>
              </a:ext>
            </a:extLst>
          </p:cNvPr>
          <p:cNvSpPr txBox="1">
            <a:spLocks/>
          </p:cNvSpPr>
          <p:nvPr/>
        </p:nvSpPr>
        <p:spPr>
          <a:xfrm>
            <a:off x="8715363" y="5467150"/>
            <a:ext cx="1285859" cy="276999"/>
          </a:xfrm>
          <a:prstGeom prst="rect">
            <a:avLst/>
          </a:prstGeom>
          <a:noFill/>
        </p:spPr>
        <p:txBody>
          <a:bodyPr wrap="square" rtlCol="0" anchor="ctr">
            <a:spAutoFit/>
          </a:bodyPr>
          <a:lstStyle/>
          <a:p>
            <a:pPr algn="ctr"/>
            <a:r>
              <a:rPr lang="en-US" sz="1200" dirty="0"/>
              <a:t>$657.00</a:t>
            </a:r>
          </a:p>
        </p:txBody>
      </p:sp>
      <p:sp>
        <p:nvSpPr>
          <p:cNvPr id="76" name="TextBox 75">
            <a:extLst>
              <a:ext uri="{FF2B5EF4-FFF2-40B4-BE49-F238E27FC236}">
                <a16:creationId xmlns:a16="http://schemas.microsoft.com/office/drawing/2014/main" id="{1D249FB1-0D35-2957-E536-7C7025D9AE87}"/>
              </a:ext>
            </a:extLst>
          </p:cNvPr>
          <p:cNvSpPr txBox="1">
            <a:spLocks/>
          </p:cNvSpPr>
          <p:nvPr/>
        </p:nvSpPr>
        <p:spPr>
          <a:xfrm>
            <a:off x="3779055" y="5462679"/>
            <a:ext cx="992982" cy="276999"/>
          </a:xfrm>
          <a:prstGeom prst="rect">
            <a:avLst/>
          </a:prstGeom>
          <a:noFill/>
        </p:spPr>
        <p:txBody>
          <a:bodyPr wrap="square" rtlCol="0" anchor="ctr">
            <a:spAutoFit/>
          </a:bodyPr>
          <a:lstStyle/>
          <a:p>
            <a:pPr algn="ctr"/>
            <a:r>
              <a:rPr lang="en-US" sz="1200" dirty="0"/>
              <a:t>Level 6</a:t>
            </a:r>
          </a:p>
        </p:txBody>
      </p:sp>
      <p:sp>
        <p:nvSpPr>
          <p:cNvPr id="77" name="TextBox 76">
            <a:extLst>
              <a:ext uri="{FF2B5EF4-FFF2-40B4-BE49-F238E27FC236}">
                <a16:creationId xmlns:a16="http://schemas.microsoft.com/office/drawing/2014/main" id="{E2370DD4-CE26-816A-BCD3-DB21124F488A}"/>
              </a:ext>
            </a:extLst>
          </p:cNvPr>
          <p:cNvSpPr txBox="1">
            <a:spLocks/>
          </p:cNvSpPr>
          <p:nvPr/>
        </p:nvSpPr>
        <p:spPr>
          <a:xfrm>
            <a:off x="3779055" y="6028957"/>
            <a:ext cx="992982" cy="276999"/>
          </a:xfrm>
          <a:prstGeom prst="rect">
            <a:avLst/>
          </a:prstGeom>
          <a:noFill/>
        </p:spPr>
        <p:txBody>
          <a:bodyPr wrap="square" rtlCol="0" anchor="ctr">
            <a:spAutoFit/>
          </a:bodyPr>
          <a:lstStyle/>
          <a:p>
            <a:pPr algn="ctr"/>
            <a:r>
              <a:rPr lang="en-US" sz="1200" dirty="0"/>
              <a:t>Level 8*</a:t>
            </a:r>
          </a:p>
        </p:txBody>
      </p:sp>
      <p:sp>
        <p:nvSpPr>
          <p:cNvPr id="78" name="TextBox 77">
            <a:extLst>
              <a:ext uri="{FF2B5EF4-FFF2-40B4-BE49-F238E27FC236}">
                <a16:creationId xmlns:a16="http://schemas.microsoft.com/office/drawing/2014/main" id="{B3AD7BEF-5E70-569B-9B6B-44CB0B2A7482}"/>
              </a:ext>
            </a:extLst>
          </p:cNvPr>
          <p:cNvSpPr txBox="1">
            <a:spLocks/>
          </p:cNvSpPr>
          <p:nvPr/>
        </p:nvSpPr>
        <p:spPr>
          <a:xfrm>
            <a:off x="8729651" y="6025813"/>
            <a:ext cx="1285859" cy="276999"/>
          </a:xfrm>
          <a:prstGeom prst="rect">
            <a:avLst/>
          </a:prstGeom>
          <a:noFill/>
        </p:spPr>
        <p:txBody>
          <a:bodyPr wrap="square" rtlCol="0" anchor="ctr">
            <a:spAutoFit/>
          </a:bodyPr>
          <a:lstStyle/>
          <a:p>
            <a:pPr algn="ctr"/>
            <a:r>
              <a:rPr lang="en-US" sz="1200" dirty="0"/>
              <a:t>$7,872.00</a:t>
            </a:r>
          </a:p>
        </p:txBody>
      </p:sp>
      <p:sp>
        <p:nvSpPr>
          <p:cNvPr id="79" name="TextBox 78">
            <a:extLst>
              <a:ext uri="{FF2B5EF4-FFF2-40B4-BE49-F238E27FC236}">
                <a16:creationId xmlns:a16="http://schemas.microsoft.com/office/drawing/2014/main" id="{72B426D1-EAC8-6884-CBAA-DDB1F8286BFA}"/>
              </a:ext>
            </a:extLst>
          </p:cNvPr>
          <p:cNvSpPr txBox="1">
            <a:spLocks/>
          </p:cNvSpPr>
          <p:nvPr/>
        </p:nvSpPr>
        <p:spPr>
          <a:xfrm>
            <a:off x="7415216" y="6025813"/>
            <a:ext cx="1285859" cy="276999"/>
          </a:xfrm>
          <a:prstGeom prst="rect">
            <a:avLst/>
          </a:prstGeom>
          <a:noFill/>
        </p:spPr>
        <p:txBody>
          <a:bodyPr wrap="square" rtlCol="0" anchor="ctr">
            <a:spAutoFit/>
          </a:bodyPr>
          <a:lstStyle/>
          <a:p>
            <a:pPr algn="ctr"/>
            <a:r>
              <a:rPr lang="en-US" sz="1200" dirty="0"/>
              <a:t>$3,280.00</a:t>
            </a:r>
          </a:p>
        </p:txBody>
      </p:sp>
      <p:sp>
        <p:nvSpPr>
          <p:cNvPr id="80" name="TextBox 79">
            <a:extLst>
              <a:ext uri="{FF2B5EF4-FFF2-40B4-BE49-F238E27FC236}">
                <a16:creationId xmlns:a16="http://schemas.microsoft.com/office/drawing/2014/main" id="{79CC5D9A-6890-3F13-14CB-3B67B751ADD6}"/>
              </a:ext>
            </a:extLst>
          </p:cNvPr>
          <p:cNvSpPr txBox="1">
            <a:spLocks/>
          </p:cNvSpPr>
          <p:nvPr/>
        </p:nvSpPr>
        <p:spPr>
          <a:xfrm>
            <a:off x="10044086" y="4096157"/>
            <a:ext cx="1285859" cy="276999"/>
          </a:xfrm>
          <a:prstGeom prst="rect">
            <a:avLst/>
          </a:prstGeom>
          <a:solidFill>
            <a:schemeClr val="bg1">
              <a:lumMod val="95000"/>
            </a:schemeClr>
          </a:solidFill>
        </p:spPr>
        <p:txBody>
          <a:bodyPr wrap="square" rtlCol="0" anchor="ctr">
            <a:spAutoFit/>
          </a:bodyPr>
          <a:lstStyle/>
          <a:p>
            <a:pPr algn="ctr"/>
            <a:r>
              <a:rPr lang="en-US" sz="1200" dirty="0"/>
              <a:t>$3.00</a:t>
            </a:r>
          </a:p>
        </p:txBody>
      </p:sp>
      <p:sp>
        <p:nvSpPr>
          <p:cNvPr id="81" name="TextBox 80">
            <a:extLst>
              <a:ext uri="{FF2B5EF4-FFF2-40B4-BE49-F238E27FC236}">
                <a16:creationId xmlns:a16="http://schemas.microsoft.com/office/drawing/2014/main" id="{27DD697C-4AEA-828B-5A93-6EAC32AA04AC}"/>
              </a:ext>
            </a:extLst>
          </p:cNvPr>
          <p:cNvSpPr txBox="1">
            <a:spLocks/>
          </p:cNvSpPr>
          <p:nvPr/>
        </p:nvSpPr>
        <p:spPr>
          <a:xfrm>
            <a:off x="10044086" y="4640822"/>
            <a:ext cx="1285859" cy="276999"/>
          </a:xfrm>
          <a:prstGeom prst="rect">
            <a:avLst/>
          </a:prstGeom>
          <a:solidFill>
            <a:schemeClr val="bg1">
              <a:lumMod val="95000"/>
            </a:schemeClr>
          </a:solidFill>
        </p:spPr>
        <p:txBody>
          <a:bodyPr wrap="square" rtlCol="0" anchor="ctr">
            <a:spAutoFit/>
          </a:bodyPr>
          <a:lstStyle/>
          <a:p>
            <a:pPr algn="ctr"/>
            <a:r>
              <a:rPr lang="en-US" sz="1200" dirty="0"/>
              <a:t>$30.00</a:t>
            </a:r>
          </a:p>
        </p:txBody>
      </p:sp>
      <p:sp>
        <p:nvSpPr>
          <p:cNvPr id="82" name="TextBox 81">
            <a:extLst>
              <a:ext uri="{FF2B5EF4-FFF2-40B4-BE49-F238E27FC236}">
                <a16:creationId xmlns:a16="http://schemas.microsoft.com/office/drawing/2014/main" id="{4ADC32C9-C5A2-0CE5-A12C-026FFD060801}"/>
              </a:ext>
            </a:extLst>
          </p:cNvPr>
          <p:cNvSpPr txBox="1">
            <a:spLocks/>
          </p:cNvSpPr>
          <p:nvPr/>
        </p:nvSpPr>
        <p:spPr>
          <a:xfrm>
            <a:off x="10029798" y="4368490"/>
            <a:ext cx="1285859" cy="276999"/>
          </a:xfrm>
          <a:prstGeom prst="rect">
            <a:avLst/>
          </a:prstGeom>
          <a:noFill/>
        </p:spPr>
        <p:txBody>
          <a:bodyPr wrap="square" rtlCol="0" anchor="ctr">
            <a:spAutoFit/>
          </a:bodyPr>
          <a:lstStyle/>
          <a:p>
            <a:pPr algn="ctr"/>
            <a:r>
              <a:rPr lang="en-US" sz="1200" dirty="0"/>
              <a:t>$9.00</a:t>
            </a:r>
          </a:p>
        </p:txBody>
      </p:sp>
      <p:sp>
        <p:nvSpPr>
          <p:cNvPr id="83" name="TextBox 82">
            <a:extLst>
              <a:ext uri="{FF2B5EF4-FFF2-40B4-BE49-F238E27FC236}">
                <a16:creationId xmlns:a16="http://schemas.microsoft.com/office/drawing/2014/main" id="{6EC7D1FD-4746-0FF8-BF03-6953A54838DA}"/>
              </a:ext>
            </a:extLst>
          </p:cNvPr>
          <p:cNvSpPr txBox="1">
            <a:spLocks/>
          </p:cNvSpPr>
          <p:nvPr/>
        </p:nvSpPr>
        <p:spPr>
          <a:xfrm>
            <a:off x="10044086" y="4927153"/>
            <a:ext cx="1285859" cy="276999"/>
          </a:xfrm>
          <a:prstGeom prst="rect">
            <a:avLst/>
          </a:prstGeom>
          <a:noFill/>
        </p:spPr>
        <p:txBody>
          <a:bodyPr wrap="square" rtlCol="0" anchor="ctr">
            <a:spAutoFit/>
          </a:bodyPr>
          <a:lstStyle/>
          <a:p>
            <a:pPr algn="ctr"/>
            <a:r>
              <a:rPr lang="en-US" sz="1200" dirty="0"/>
              <a:t>$87.00</a:t>
            </a:r>
          </a:p>
        </p:txBody>
      </p:sp>
      <p:sp>
        <p:nvSpPr>
          <p:cNvPr id="84" name="TextBox 83">
            <a:extLst>
              <a:ext uri="{FF2B5EF4-FFF2-40B4-BE49-F238E27FC236}">
                <a16:creationId xmlns:a16="http://schemas.microsoft.com/office/drawing/2014/main" id="{5A676EFA-BDBB-B563-9BA7-171F718F9C48}"/>
              </a:ext>
            </a:extLst>
          </p:cNvPr>
          <p:cNvSpPr txBox="1">
            <a:spLocks/>
          </p:cNvSpPr>
          <p:nvPr/>
        </p:nvSpPr>
        <p:spPr>
          <a:xfrm>
            <a:off x="10044086"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Vida Total*</a:t>
            </a:r>
          </a:p>
        </p:txBody>
      </p:sp>
      <p:sp>
        <p:nvSpPr>
          <p:cNvPr id="85" name="TextBox 84">
            <a:extLst>
              <a:ext uri="{FF2B5EF4-FFF2-40B4-BE49-F238E27FC236}">
                <a16:creationId xmlns:a16="http://schemas.microsoft.com/office/drawing/2014/main" id="{0E6AA922-342B-BD96-23C3-7466EEF21885}"/>
              </a:ext>
            </a:extLst>
          </p:cNvPr>
          <p:cNvSpPr txBox="1">
            <a:spLocks/>
          </p:cNvSpPr>
          <p:nvPr/>
        </p:nvSpPr>
        <p:spPr>
          <a:xfrm>
            <a:off x="10044086" y="5194817"/>
            <a:ext cx="1285859" cy="276999"/>
          </a:xfrm>
          <a:prstGeom prst="rect">
            <a:avLst/>
          </a:prstGeom>
          <a:solidFill>
            <a:schemeClr val="bg1">
              <a:lumMod val="95000"/>
            </a:schemeClr>
          </a:solidFill>
        </p:spPr>
        <p:txBody>
          <a:bodyPr wrap="square" rtlCol="0" anchor="ctr">
            <a:spAutoFit/>
          </a:bodyPr>
          <a:lstStyle/>
          <a:p>
            <a:pPr algn="ctr"/>
            <a:r>
              <a:rPr lang="en-US" sz="1200" dirty="0"/>
              <a:t>$340.00</a:t>
            </a:r>
          </a:p>
        </p:txBody>
      </p:sp>
      <p:sp>
        <p:nvSpPr>
          <p:cNvPr id="86" name="TextBox 85">
            <a:extLst>
              <a:ext uri="{FF2B5EF4-FFF2-40B4-BE49-F238E27FC236}">
                <a16:creationId xmlns:a16="http://schemas.microsoft.com/office/drawing/2014/main" id="{DF279C68-3C19-392B-0F7F-CACD08CF8C6C}"/>
              </a:ext>
            </a:extLst>
          </p:cNvPr>
          <p:cNvSpPr txBox="1">
            <a:spLocks/>
          </p:cNvSpPr>
          <p:nvPr/>
        </p:nvSpPr>
        <p:spPr>
          <a:xfrm>
            <a:off x="10044086" y="5739482"/>
            <a:ext cx="1285859" cy="276999"/>
          </a:xfrm>
          <a:prstGeom prst="rect">
            <a:avLst/>
          </a:prstGeom>
          <a:solidFill>
            <a:schemeClr val="bg1">
              <a:lumMod val="95000"/>
            </a:schemeClr>
          </a:solidFill>
        </p:spPr>
        <p:txBody>
          <a:bodyPr wrap="square" rtlCol="0" anchor="ctr">
            <a:spAutoFit/>
          </a:bodyPr>
          <a:lstStyle/>
          <a:p>
            <a:pPr algn="ctr"/>
            <a:r>
              <a:rPr lang="en-US" sz="1200" dirty="0"/>
              <a:t>$3,064.00</a:t>
            </a:r>
          </a:p>
        </p:txBody>
      </p:sp>
      <p:sp>
        <p:nvSpPr>
          <p:cNvPr id="87" name="TextBox 86">
            <a:extLst>
              <a:ext uri="{FF2B5EF4-FFF2-40B4-BE49-F238E27FC236}">
                <a16:creationId xmlns:a16="http://schemas.microsoft.com/office/drawing/2014/main" id="{2EFA4E0A-FDE2-76B2-3EA9-78B43784E9BA}"/>
              </a:ext>
            </a:extLst>
          </p:cNvPr>
          <p:cNvSpPr txBox="1">
            <a:spLocks/>
          </p:cNvSpPr>
          <p:nvPr/>
        </p:nvSpPr>
        <p:spPr>
          <a:xfrm>
            <a:off x="10029798" y="5467150"/>
            <a:ext cx="1285859" cy="276999"/>
          </a:xfrm>
          <a:prstGeom prst="rect">
            <a:avLst/>
          </a:prstGeom>
          <a:noFill/>
        </p:spPr>
        <p:txBody>
          <a:bodyPr wrap="square" rtlCol="0" anchor="ctr">
            <a:spAutoFit/>
          </a:bodyPr>
          <a:lstStyle/>
          <a:p>
            <a:pPr algn="ctr"/>
            <a:r>
              <a:rPr lang="en-US" sz="1200" dirty="0"/>
              <a:t>$1,020.00</a:t>
            </a:r>
          </a:p>
        </p:txBody>
      </p:sp>
      <p:sp>
        <p:nvSpPr>
          <p:cNvPr id="88" name="TextBox 87">
            <a:extLst>
              <a:ext uri="{FF2B5EF4-FFF2-40B4-BE49-F238E27FC236}">
                <a16:creationId xmlns:a16="http://schemas.microsoft.com/office/drawing/2014/main" id="{F382FC61-B1CD-C296-8FC9-F0D21EC873A1}"/>
              </a:ext>
            </a:extLst>
          </p:cNvPr>
          <p:cNvSpPr txBox="1">
            <a:spLocks/>
          </p:cNvSpPr>
          <p:nvPr/>
        </p:nvSpPr>
        <p:spPr>
          <a:xfrm>
            <a:off x="10044086" y="6025813"/>
            <a:ext cx="1285859" cy="276999"/>
          </a:xfrm>
          <a:prstGeom prst="rect">
            <a:avLst/>
          </a:prstGeom>
          <a:noFill/>
        </p:spPr>
        <p:txBody>
          <a:bodyPr wrap="square" rtlCol="0" anchor="ctr">
            <a:spAutoFit/>
          </a:bodyPr>
          <a:lstStyle/>
          <a:p>
            <a:pPr algn="ctr"/>
            <a:r>
              <a:rPr lang="en-US" sz="1200" dirty="0"/>
              <a:t>$11,485.00</a:t>
            </a:r>
          </a:p>
        </p:txBody>
      </p:sp>
      <p:sp>
        <p:nvSpPr>
          <p:cNvPr id="89" name="TextBox 88">
            <a:extLst>
              <a:ext uri="{FF2B5EF4-FFF2-40B4-BE49-F238E27FC236}">
                <a16:creationId xmlns:a16="http://schemas.microsoft.com/office/drawing/2014/main" id="{6C48AD58-6928-0EDB-8DC5-954DC7BA50B3}"/>
              </a:ext>
            </a:extLst>
          </p:cNvPr>
          <p:cNvSpPr txBox="1">
            <a:spLocks/>
          </p:cNvSpPr>
          <p:nvPr/>
        </p:nvSpPr>
        <p:spPr>
          <a:xfrm>
            <a:off x="4793490" y="4096158"/>
            <a:ext cx="1285859" cy="276999"/>
          </a:xfrm>
          <a:prstGeom prst="rect">
            <a:avLst/>
          </a:prstGeom>
          <a:solidFill>
            <a:schemeClr val="bg1">
              <a:lumMod val="95000"/>
            </a:schemeClr>
          </a:solidFill>
        </p:spPr>
        <p:txBody>
          <a:bodyPr wrap="square" rtlCol="0" anchor="ctr">
            <a:spAutoFit/>
          </a:bodyPr>
          <a:lstStyle/>
          <a:p>
            <a:pPr algn="ctr"/>
            <a:r>
              <a:rPr lang="en-US" sz="1200" dirty="0"/>
              <a:t>3</a:t>
            </a:r>
          </a:p>
        </p:txBody>
      </p:sp>
      <p:sp>
        <p:nvSpPr>
          <p:cNvPr id="90" name="TextBox 89">
            <a:extLst>
              <a:ext uri="{FF2B5EF4-FFF2-40B4-BE49-F238E27FC236}">
                <a16:creationId xmlns:a16="http://schemas.microsoft.com/office/drawing/2014/main" id="{B1AE82D0-93B5-6235-617B-404B38B33F05}"/>
              </a:ext>
            </a:extLst>
          </p:cNvPr>
          <p:cNvSpPr txBox="1">
            <a:spLocks/>
          </p:cNvSpPr>
          <p:nvPr/>
        </p:nvSpPr>
        <p:spPr>
          <a:xfrm>
            <a:off x="4807778" y="4373158"/>
            <a:ext cx="1285859" cy="276999"/>
          </a:xfrm>
          <a:prstGeom prst="rect">
            <a:avLst/>
          </a:prstGeom>
          <a:noFill/>
        </p:spPr>
        <p:txBody>
          <a:bodyPr wrap="square" rtlCol="0" anchor="ctr">
            <a:spAutoFit/>
          </a:bodyPr>
          <a:lstStyle/>
          <a:p>
            <a:pPr algn="ctr"/>
            <a:r>
              <a:rPr lang="en-US" sz="1200" dirty="0"/>
              <a:t>9</a:t>
            </a:r>
          </a:p>
        </p:txBody>
      </p:sp>
      <p:sp>
        <p:nvSpPr>
          <p:cNvPr id="91" name="TextBox 90">
            <a:extLst>
              <a:ext uri="{FF2B5EF4-FFF2-40B4-BE49-F238E27FC236}">
                <a16:creationId xmlns:a16="http://schemas.microsoft.com/office/drawing/2014/main" id="{2A23A51A-F3A0-4E59-7B37-C2A0E3F07ECF}"/>
              </a:ext>
            </a:extLst>
          </p:cNvPr>
          <p:cNvSpPr txBox="1">
            <a:spLocks/>
          </p:cNvSpPr>
          <p:nvPr/>
        </p:nvSpPr>
        <p:spPr>
          <a:xfrm>
            <a:off x="4793490" y="4650156"/>
            <a:ext cx="1285859" cy="276999"/>
          </a:xfrm>
          <a:prstGeom prst="rect">
            <a:avLst/>
          </a:prstGeom>
          <a:solidFill>
            <a:schemeClr val="bg1">
              <a:lumMod val="95000"/>
            </a:schemeClr>
          </a:solidFill>
        </p:spPr>
        <p:txBody>
          <a:bodyPr wrap="square" rtlCol="0" anchor="ctr">
            <a:spAutoFit/>
          </a:bodyPr>
          <a:lstStyle/>
          <a:p>
            <a:pPr algn="ctr"/>
            <a:r>
              <a:rPr lang="en-US" sz="1200" dirty="0"/>
              <a:t>27</a:t>
            </a:r>
          </a:p>
        </p:txBody>
      </p:sp>
      <p:sp>
        <p:nvSpPr>
          <p:cNvPr id="92" name="TextBox 91">
            <a:extLst>
              <a:ext uri="{FF2B5EF4-FFF2-40B4-BE49-F238E27FC236}">
                <a16:creationId xmlns:a16="http://schemas.microsoft.com/office/drawing/2014/main" id="{720E37B8-0186-5553-B824-DD4A4666E314}"/>
              </a:ext>
            </a:extLst>
          </p:cNvPr>
          <p:cNvSpPr txBox="1">
            <a:spLocks/>
          </p:cNvSpPr>
          <p:nvPr/>
        </p:nvSpPr>
        <p:spPr>
          <a:xfrm>
            <a:off x="4800634" y="4927154"/>
            <a:ext cx="1285859" cy="276999"/>
          </a:xfrm>
          <a:prstGeom prst="rect">
            <a:avLst/>
          </a:prstGeom>
          <a:noFill/>
        </p:spPr>
        <p:txBody>
          <a:bodyPr wrap="square" rtlCol="0" anchor="ctr">
            <a:spAutoFit/>
          </a:bodyPr>
          <a:lstStyle/>
          <a:p>
            <a:pPr algn="ctr"/>
            <a:r>
              <a:rPr lang="en-US" sz="1200" dirty="0"/>
              <a:t>81</a:t>
            </a:r>
          </a:p>
        </p:txBody>
      </p:sp>
      <p:sp>
        <p:nvSpPr>
          <p:cNvPr id="93" name="TextBox 92">
            <a:extLst>
              <a:ext uri="{FF2B5EF4-FFF2-40B4-BE49-F238E27FC236}">
                <a16:creationId xmlns:a16="http://schemas.microsoft.com/office/drawing/2014/main" id="{A9E52E7B-B9AB-4EF3-3166-E2650BAA32DA}"/>
              </a:ext>
            </a:extLst>
          </p:cNvPr>
          <p:cNvSpPr txBox="1">
            <a:spLocks/>
          </p:cNvSpPr>
          <p:nvPr/>
        </p:nvSpPr>
        <p:spPr>
          <a:xfrm>
            <a:off x="4793490" y="3526136"/>
            <a:ext cx="1285859" cy="276999"/>
          </a:xfrm>
          <a:prstGeom prst="rect">
            <a:avLst/>
          </a:prstGeom>
          <a:solidFill>
            <a:srgbClr val="09C5B4"/>
          </a:solidFill>
        </p:spPr>
        <p:txBody>
          <a:bodyPr wrap="square" rtlCol="0" anchor="ctr">
            <a:spAutoFit/>
          </a:bodyPr>
          <a:lstStyle/>
          <a:p>
            <a:pPr algn="ctr"/>
            <a:r>
              <a:rPr lang="en-US" sz="1200" b="1" dirty="0">
                <a:solidFill>
                  <a:schemeClr val="bg1"/>
                </a:solidFill>
              </a:rPr>
              <a:t>Customers</a:t>
            </a:r>
          </a:p>
        </p:txBody>
      </p:sp>
      <p:sp>
        <p:nvSpPr>
          <p:cNvPr id="94" name="TextBox 93">
            <a:extLst>
              <a:ext uri="{FF2B5EF4-FFF2-40B4-BE49-F238E27FC236}">
                <a16:creationId xmlns:a16="http://schemas.microsoft.com/office/drawing/2014/main" id="{E209874E-772C-9A81-B0D5-1C9438E17948}"/>
              </a:ext>
            </a:extLst>
          </p:cNvPr>
          <p:cNvSpPr txBox="1">
            <a:spLocks/>
          </p:cNvSpPr>
          <p:nvPr/>
        </p:nvSpPr>
        <p:spPr>
          <a:xfrm>
            <a:off x="4793490" y="5194818"/>
            <a:ext cx="1285859" cy="276999"/>
          </a:xfrm>
          <a:prstGeom prst="rect">
            <a:avLst/>
          </a:prstGeom>
          <a:solidFill>
            <a:schemeClr val="bg1">
              <a:lumMod val="95000"/>
            </a:schemeClr>
          </a:solidFill>
        </p:spPr>
        <p:txBody>
          <a:bodyPr wrap="square" rtlCol="0" anchor="ctr">
            <a:spAutoFit/>
          </a:bodyPr>
          <a:lstStyle/>
          <a:p>
            <a:pPr algn="ctr"/>
            <a:r>
              <a:rPr lang="en-US" sz="1200" dirty="0"/>
              <a:t>243</a:t>
            </a:r>
          </a:p>
        </p:txBody>
      </p:sp>
      <p:sp>
        <p:nvSpPr>
          <p:cNvPr id="95" name="TextBox 94">
            <a:extLst>
              <a:ext uri="{FF2B5EF4-FFF2-40B4-BE49-F238E27FC236}">
                <a16:creationId xmlns:a16="http://schemas.microsoft.com/office/drawing/2014/main" id="{5A43E3E0-C3B1-1E85-537D-4D2D8216CFEF}"/>
              </a:ext>
            </a:extLst>
          </p:cNvPr>
          <p:cNvSpPr txBox="1">
            <a:spLocks/>
          </p:cNvSpPr>
          <p:nvPr/>
        </p:nvSpPr>
        <p:spPr>
          <a:xfrm>
            <a:off x="4807778" y="5471818"/>
            <a:ext cx="1285859" cy="276999"/>
          </a:xfrm>
          <a:prstGeom prst="rect">
            <a:avLst/>
          </a:prstGeom>
          <a:noFill/>
        </p:spPr>
        <p:txBody>
          <a:bodyPr wrap="square" rtlCol="0" anchor="ctr">
            <a:spAutoFit/>
          </a:bodyPr>
          <a:lstStyle/>
          <a:p>
            <a:pPr algn="ctr"/>
            <a:r>
              <a:rPr lang="en-US" sz="1200" dirty="0"/>
              <a:t>729</a:t>
            </a:r>
          </a:p>
        </p:txBody>
      </p:sp>
      <p:sp>
        <p:nvSpPr>
          <p:cNvPr id="96" name="TextBox 95">
            <a:extLst>
              <a:ext uri="{FF2B5EF4-FFF2-40B4-BE49-F238E27FC236}">
                <a16:creationId xmlns:a16="http://schemas.microsoft.com/office/drawing/2014/main" id="{D6E95BA1-7915-29B7-595B-89C9F9732549}"/>
              </a:ext>
            </a:extLst>
          </p:cNvPr>
          <p:cNvSpPr txBox="1">
            <a:spLocks/>
          </p:cNvSpPr>
          <p:nvPr/>
        </p:nvSpPr>
        <p:spPr>
          <a:xfrm>
            <a:off x="4793490" y="5748816"/>
            <a:ext cx="1285859" cy="276999"/>
          </a:xfrm>
          <a:prstGeom prst="rect">
            <a:avLst/>
          </a:prstGeom>
          <a:solidFill>
            <a:schemeClr val="bg1">
              <a:lumMod val="95000"/>
            </a:schemeClr>
          </a:solidFill>
        </p:spPr>
        <p:txBody>
          <a:bodyPr wrap="square" rtlCol="0" anchor="ctr">
            <a:spAutoFit/>
          </a:bodyPr>
          <a:lstStyle/>
          <a:p>
            <a:pPr algn="ctr"/>
            <a:r>
              <a:rPr lang="en-US" sz="1200" dirty="0"/>
              <a:t>2187</a:t>
            </a:r>
          </a:p>
        </p:txBody>
      </p:sp>
      <p:sp>
        <p:nvSpPr>
          <p:cNvPr id="97" name="TextBox 96">
            <a:extLst>
              <a:ext uri="{FF2B5EF4-FFF2-40B4-BE49-F238E27FC236}">
                <a16:creationId xmlns:a16="http://schemas.microsoft.com/office/drawing/2014/main" id="{655CCEAB-CCBC-3875-C4A8-C3BCC9FFB40A}"/>
              </a:ext>
            </a:extLst>
          </p:cNvPr>
          <p:cNvSpPr txBox="1">
            <a:spLocks/>
          </p:cNvSpPr>
          <p:nvPr/>
        </p:nvSpPr>
        <p:spPr>
          <a:xfrm>
            <a:off x="4807778" y="6025814"/>
            <a:ext cx="1285859" cy="276999"/>
          </a:xfrm>
          <a:prstGeom prst="rect">
            <a:avLst/>
          </a:prstGeom>
          <a:noFill/>
        </p:spPr>
        <p:txBody>
          <a:bodyPr wrap="square" rtlCol="0" anchor="ctr">
            <a:spAutoFit/>
          </a:bodyPr>
          <a:lstStyle/>
          <a:p>
            <a:pPr algn="ctr"/>
            <a:r>
              <a:rPr lang="en-US" sz="1200" dirty="0"/>
              <a:t>6561</a:t>
            </a:r>
          </a:p>
        </p:txBody>
      </p:sp>
      <p:sp>
        <p:nvSpPr>
          <p:cNvPr id="98" name="TextBox 97">
            <a:extLst>
              <a:ext uri="{FF2B5EF4-FFF2-40B4-BE49-F238E27FC236}">
                <a16:creationId xmlns:a16="http://schemas.microsoft.com/office/drawing/2014/main" id="{B398D15D-C052-A460-A88A-35409FB5994C}"/>
              </a:ext>
            </a:extLst>
          </p:cNvPr>
          <p:cNvSpPr txBox="1"/>
          <p:nvPr/>
        </p:nvSpPr>
        <p:spPr>
          <a:xfrm>
            <a:off x="9913077" y="6542712"/>
            <a:ext cx="2105063" cy="230832"/>
          </a:xfrm>
          <a:prstGeom prst="rect">
            <a:avLst/>
          </a:prstGeom>
          <a:noFill/>
        </p:spPr>
        <p:txBody>
          <a:bodyPr wrap="none" rtlCol="0">
            <a:spAutoFit/>
          </a:bodyPr>
          <a:lstStyle/>
          <a:p>
            <a:r>
              <a:rPr lang="en-US" sz="900" dirty="0"/>
              <a:t>*Vida Total package coming soon</a:t>
            </a:r>
          </a:p>
        </p:txBody>
      </p:sp>
      <p:sp>
        <p:nvSpPr>
          <p:cNvPr id="105" name="TextBox 104">
            <a:extLst>
              <a:ext uri="{FF2B5EF4-FFF2-40B4-BE49-F238E27FC236}">
                <a16:creationId xmlns:a16="http://schemas.microsoft.com/office/drawing/2014/main" id="{BD36300C-F8B5-BF17-0FAC-29553B569B29}"/>
              </a:ext>
            </a:extLst>
          </p:cNvPr>
          <p:cNvSpPr txBox="1">
            <a:spLocks/>
          </p:cNvSpPr>
          <p:nvPr/>
        </p:nvSpPr>
        <p:spPr>
          <a:xfrm>
            <a:off x="6115069" y="3816064"/>
            <a:ext cx="1285859" cy="276999"/>
          </a:xfrm>
          <a:prstGeom prst="rect">
            <a:avLst/>
          </a:prstGeom>
          <a:noFill/>
        </p:spPr>
        <p:txBody>
          <a:bodyPr wrap="square" rtlCol="0" anchor="ctr">
            <a:spAutoFit/>
          </a:bodyPr>
          <a:lstStyle/>
          <a:p>
            <a:pPr algn="ctr"/>
            <a:endParaRPr lang="en-US" sz="1200" dirty="0"/>
          </a:p>
        </p:txBody>
      </p:sp>
      <p:sp>
        <p:nvSpPr>
          <p:cNvPr id="106" name="TextBox 105">
            <a:extLst>
              <a:ext uri="{FF2B5EF4-FFF2-40B4-BE49-F238E27FC236}">
                <a16:creationId xmlns:a16="http://schemas.microsoft.com/office/drawing/2014/main" id="{DA07AF16-FF80-57D4-725C-5D56A9FDB1F1}"/>
              </a:ext>
            </a:extLst>
          </p:cNvPr>
          <p:cNvSpPr txBox="1">
            <a:spLocks/>
          </p:cNvSpPr>
          <p:nvPr/>
        </p:nvSpPr>
        <p:spPr>
          <a:xfrm>
            <a:off x="3779055" y="3846840"/>
            <a:ext cx="992982" cy="215444"/>
          </a:xfrm>
          <a:prstGeom prst="rect">
            <a:avLst/>
          </a:prstGeom>
          <a:noFill/>
        </p:spPr>
        <p:txBody>
          <a:bodyPr wrap="square" rtlCol="0" anchor="ctr">
            <a:spAutoFit/>
          </a:bodyPr>
          <a:lstStyle/>
          <a:p>
            <a:pPr algn="ctr"/>
            <a:r>
              <a:rPr lang="en-US" sz="800" dirty="0"/>
              <a:t>Personal (.25%)</a:t>
            </a:r>
          </a:p>
        </p:txBody>
      </p:sp>
      <p:sp>
        <p:nvSpPr>
          <p:cNvPr id="107" name="TextBox 106">
            <a:extLst>
              <a:ext uri="{FF2B5EF4-FFF2-40B4-BE49-F238E27FC236}">
                <a16:creationId xmlns:a16="http://schemas.microsoft.com/office/drawing/2014/main" id="{D55BDB0D-6127-B4D2-4BC4-8C9113CBF0AF}"/>
              </a:ext>
            </a:extLst>
          </p:cNvPr>
          <p:cNvSpPr txBox="1">
            <a:spLocks/>
          </p:cNvSpPr>
          <p:nvPr/>
        </p:nvSpPr>
        <p:spPr>
          <a:xfrm>
            <a:off x="8729651" y="3812919"/>
            <a:ext cx="1285859" cy="276999"/>
          </a:xfrm>
          <a:prstGeom prst="rect">
            <a:avLst/>
          </a:prstGeom>
          <a:noFill/>
        </p:spPr>
        <p:txBody>
          <a:bodyPr wrap="square" rtlCol="0" anchor="ctr">
            <a:spAutoFit/>
          </a:bodyPr>
          <a:lstStyle/>
          <a:p>
            <a:pPr algn="ctr"/>
            <a:endParaRPr lang="en-US" sz="1200" dirty="0"/>
          </a:p>
        </p:txBody>
      </p:sp>
      <p:sp>
        <p:nvSpPr>
          <p:cNvPr id="108" name="TextBox 107">
            <a:extLst>
              <a:ext uri="{FF2B5EF4-FFF2-40B4-BE49-F238E27FC236}">
                <a16:creationId xmlns:a16="http://schemas.microsoft.com/office/drawing/2014/main" id="{67DED2E5-F7F3-DB0B-1908-68663B450947}"/>
              </a:ext>
            </a:extLst>
          </p:cNvPr>
          <p:cNvSpPr txBox="1">
            <a:spLocks/>
          </p:cNvSpPr>
          <p:nvPr/>
        </p:nvSpPr>
        <p:spPr>
          <a:xfrm>
            <a:off x="7415216" y="3812919"/>
            <a:ext cx="1285859" cy="276999"/>
          </a:xfrm>
          <a:prstGeom prst="rect">
            <a:avLst/>
          </a:prstGeom>
          <a:noFill/>
        </p:spPr>
        <p:txBody>
          <a:bodyPr wrap="square" rtlCol="0" anchor="ctr">
            <a:spAutoFit/>
          </a:bodyPr>
          <a:lstStyle/>
          <a:p>
            <a:pPr algn="ctr"/>
            <a:endParaRPr lang="en-US" sz="1200" dirty="0"/>
          </a:p>
        </p:txBody>
      </p:sp>
      <p:sp>
        <p:nvSpPr>
          <p:cNvPr id="109" name="TextBox 108">
            <a:extLst>
              <a:ext uri="{FF2B5EF4-FFF2-40B4-BE49-F238E27FC236}">
                <a16:creationId xmlns:a16="http://schemas.microsoft.com/office/drawing/2014/main" id="{EFFD4385-18C6-4D5D-85C5-F8CFD0029648}"/>
              </a:ext>
            </a:extLst>
          </p:cNvPr>
          <p:cNvSpPr txBox="1">
            <a:spLocks/>
          </p:cNvSpPr>
          <p:nvPr/>
        </p:nvSpPr>
        <p:spPr>
          <a:xfrm>
            <a:off x="10044086" y="3812919"/>
            <a:ext cx="1285859" cy="276999"/>
          </a:xfrm>
          <a:prstGeom prst="rect">
            <a:avLst/>
          </a:prstGeom>
          <a:noFill/>
        </p:spPr>
        <p:txBody>
          <a:bodyPr wrap="square" rtlCol="0" anchor="ctr">
            <a:spAutoFit/>
          </a:bodyPr>
          <a:lstStyle/>
          <a:p>
            <a:pPr algn="ctr"/>
            <a:endParaRPr lang="en-US" sz="1200" dirty="0"/>
          </a:p>
        </p:txBody>
      </p:sp>
      <p:sp>
        <p:nvSpPr>
          <p:cNvPr id="110" name="TextBox 109">
            <a:extLst>
              <a:ext uri="{FF2B5EF4-FFF2-40B4-BE49-F238E27FC236}">
                <a16:creationId xmlns:a16="http://schemas.microsoft.com/office/drawing/2014/main" id="{191F4CF2-D8B5-123A-E96B-1342F4A9DAC5}"/>
              </a:ext>
            </a:extLst>
          </p:cNvPr>
          <p:cNvSpPr txBox="1">
            <a:spLocks/>
          </p:cNvSpPr>
          <p:nvPr/>
        </p:nvSpPr>
        <p:spPr>
          <a:xfrm>
            <a:off x="4807778" y="3812920"/>
            <a:ext cx="1285859" cy="276999"/>
          </a:xfrm>
          <a:prstGeom prst="rect">
            <a:avLst/>
          </a:prstGeom>
          <a:noFill/>
        </p:spPr>
        <p:txBody>
          <a:bodyPr wrap="square" rtlCol="0" anchor="ctr">
            <a:spAutoFit/>
          </a:bodyPr>
          <a:lstStyle/>
          <a:p>
            <a:pPr algn="ctr"/>
            <a:r>
              <a:rPr lang="en-US" sz="1200" dirty="0"/>
              <a:t>25</a:t>
            </a:r>
          </a:p>
        </p:txBody>
      </p:sp>
      <p:sp>
        <p:nvSpPr>
          <p:cNvPr id="111" name="TextBox 110">
            <a:extLst>
              <a:ext uri="{FF2B5EF4-FFF2-40B4-BE49-F238E27FC236}">
                <a16:creationId xmlns:a16="http://schemas.microsoft.com/office/drawing/2014/main" id="{1CE02997-18DA-5E2B-D2F8-F84CE94DD235}"/>
              </a:ext>
            </a:extLst>
          </p:cNvPr>
          <p:cNvSpPr txBox="1">
            <a:spLocks/>
          </p:cNvSpPr>
          <p:nvPr/>
        </p:nvSpPr>
        <p:spPr>
          <a:xfrm>
            <a:off x="876343" y="3484627"/>
            <a:ext cx="2368144" cy="1323439"/>
          </a:xfrm>
          <a:prstGeom prst="rect">
            <a:avLst/>
          </a:prstGeom>
          <a:solidFill>
            <a:srgbClr val="09C5B4"/>
          </a:solidFill>
        </p:spPr>
        <p:txBody>
          <a:bodyPr wrap="square" rtlCol="0" anchor="ctr">
            <a:spAutoFit/>
          </a:bodyPr>
          <a:lstStyle/>
          <a:p>
            <a:pPr algn="ctr"/>
            <a:r>
              <a:rPr lang="en-US" sz="1600" b="1" dirty="0">
                <a:solidFill>
                  <a:schemeClr val="bg1"/>
                </a:solidFill>
              </a:rPr>
              <a:t>Income Scenario:</a:t>
            </a:r>
          </a:p>
          <a:p>
            <a:pPr marL="285750" indent="-285750">
              <a:buFont typeface="Arial" panose="020B0604020202020204" pitchFamily="34" charset="0"/>
              <a:buChar char="•"/>
            </a:pPr>
            <a:r>
              <a:rPr lang="en-US" sz="1600" b="1" dirty="0">
                <a:solidFill>
                  <a:schemeClr val="bg1"/>
                </a:solidFill>
              </a:rPr>
              <a:t>Fully Built Matrix</a:t>
            </a:r>
          </a:p>
          <a:p>
            <a:pPr marL="285750" indent="-285750">
              <a:buFont typeface="Arial" panose="020B0604020202020204" pitchFamily="34" charset="0"/>
              <a:buChar char="•"/>
            </a:pPr>
            <a:r>
              <a:rPr lang="en-US" sz="1600" b="1" dirty="0">
                <a:solidFill>
                  <a:schemeClr val="bg1"/>
                </a:solidFill>
              </a:rPr>
              <a:t>Personal Referred Sales at .25% of the Total Matrix</a:t>
            </a:r>
          </a:p>
        </p:txBody>
      </p:sp>
      <p:sp>
        <p:nvSpPr>
          <p:cNvPr id="112" name="TextBox 111">
            <a:extLst>
              <a:ext uri="{FF2B5EF4-FFF2-40B4-BE49-F238E27FC236}">
                <a16:creationId xmlns:a16="http://schemas.microsoft.com/office/drawing/2014/main" id="{4587494C-A5E6-E550-C442-BBC0B0ABB526}"/>
              </a:ext>
            </a:extLst>
          </p:cNvPr>
          <p:cNvSpPr txBox="1">
            <a:spLocks/>
          </p:cNvSpPr>
          <p:nvPr/>
        </p:nvSpPr>
        <p:spPr>
          <a:xfrm>
            <a:off x="860829" y="5000218"/>
            <a:ext cx="2368144" cy="1015663"/>
          </a:xfrm>
          <a:prstGeom prst="rect">
            <a:avLst/>
          </a:prstGeom>
          <a:solidFill>
            <a:srgbClr val="09C5B4"/>
          </a:solidFill>
        </p:spPr>
        <p:txBody>
          <a:bodyPr wrap="square" rtlCol="0" anchor="ctr">
            <a:spAutoFit/>
          </a:bodyPr>
          <a:lstStyle/>
          <a:p>
            <a:pPr algn="ctr"/>
            <a:r>
              <a:rPr lang="en-US" sz="1600" b="1" dirty="0">
                <a:solidFill>
                  <a:schemeClr val="bg1"/>
                </a:solidFill>
              </a:rPr>
              <a:t>Potential</a:t>
            </a:r>
          </a:p>
          <a:p>
            <a:pPr algn="ctr"/>
            <a:r>
              <a:rPr lang="en-US" sz="1600" b="1" dirty="0">
                <a:solidFill>
                  <a:schemeClr val="bg1"/>
                </a:solidFill>
              </a:rPr>
              <a:t>Monthly Income</a:t>
            </a:r>
          </a:p>
          <a:p>
            <a:pPr algn="ctr"/>
            <a:r>
              <a:rPr lang="en-US" sz="2800" b="1" dirty="0">
                <a:solidFill>
                  <a:schemeClr val="bg1"/>
                </a:solidFill>
              </a:rPr>
              <a:t>$10,000 PLUS</a:t>
            </a:r>
          </a:p>
        </p:txBody>
      </p:sp>
      <p:sp>
        <p:nvSpPr>
          <p:cNvPr id="6" name="TextBox 5">
            <a:extLst>
              <a:ext uri="{FF2B5EF4-FFF2-40B4-BE49-F238E27FC236}">
                <a16:creationId xmlns:a16="http://schemas.microsoft.com/office/drawing/2014/main" id="{B92809BF-4322-4F34-A459-2F12A8CEE521}"/>
              </a:ext>
            </a:extLst>
          </p:cNvPr>
          <p:cNvSpPr txBox="1"/>
          <p:nvPr/>
        </p:nvSpPr>
        <p:spPr>
          <a:xfrm>
            <a:off x="2102678" y="6265713"/>
            <a:ext cx="1640636" cy="400110"/>
          </a:xfrm>
          <a:prstGeom prst="rect">
            <a:avLst/>
          </a:prstGeom>
          <a:noFill/>
        </p:spPr>
        <p:txBody>
          <a:bodyPr wrap="square" rtlCol="0">
            <a:spAutoFit/>
          </a:bodyPr>
          <a:lstStyle/>
          <a:p>
            <a:r>
              <a:rPr lang="en-US" sz="1000" dirty="0"/>
              <a:t>*25 customers required to get paid on Level 8</a:t>
            </a:r>
          </a:p>
        </p:txBody>
      </p:sp>
      <p:pic>
        <p:nvPicPr>
          <p:cNvPr id="3" name="Picture 2">
            <a:extLst>
              <a:ext uri="{FF2B5EF4-FFF2-40B4-BE49-F238E27FC236}">
                <a16:creationId xmlns:a16="http://schemas.microsoft.com/office/drawing/2014/main" id="{EEB79E19-1E43-293D-AFCE-5A70FFC547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49" y="6005234"/>
            <a:ext cx="1736170" cy="1157447"/>
          </a:xfrm>
          <a:prstGeom prst="rect">
            <a:avLst/>
          </a:prstGeom>
        </p:spPr>
      </p:pic>
      <p:pic>
        <p:nvPicPr>
          <p:cNvPr id="2" name="Picture 1">
            <a:extLst>
              <a:ext uri="{FF2B5EF4-FFF2-40B4-BE49-F238E27FC236}">
                <a16:creationId xmlns:a16="http://schemas.microsoft.com/office/drawing/2014/main" id="{43BB3CBD-E6A5-20EA-035F-DE412F3A94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509" y="121323"/>
            <a:ext cx="1258921" cy="1243875"/>
          </a:xfrm>
          <a:prstGeom prst="rect">
            <a:avLst/>
          </a:prstGeom>
        </p:spPr>
      </p:pic>
    </p:spTree>
    <p:extLst>
      <p:ext uri="{BB962C8B-B14F-4D97-AF65-F5344CB8AC3E}">
        <p14:creationId xmlns:p14="http://schemas.microsoft.com/office/powerpoint/2010/main" val="2441719901"/>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419587-F216-F8FE-2C09-037589EBB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007" y="869573"/>
            <a:ext cx="7273937" cy="5118854"/>
          </a:xfrm>
          <a:prstGeom prst="rect">
            <a:avLst/>
          </a:prstGeom>
        </p:spPr>
      </p:pic>
      <p:sp>
        <p:nvSpPr>
          <p:cNvPr id="6" name="TextBox 5">
            <a:extLst>
              <a:ext uri="{FF2B5EF4-FFF2-40B4-BE49-F238E27FC236}">
                <a16:creationId xmlns:a16="http://schemas.microsoft.com/office/drawing/2014/main" id="{B7D49238-C8B8-76DF-55C7-1A31B63ED1AE}"/>
              </a:ext>
            </a:extLst>
          </p:cNvPr>
          <p:cNvSpPr txBox="1"/>
          <p:nvPr/>
        </p:nvSpPr>
        <p:spPr>
          <a:xfrm>
            <a:off x="7882097" y="2975505"/>
            <a:ext cx="3304310" cy="461665"/>
          </a:xfrm>
          <a:prstGeom prst="rect">
            <a:avLst/>
          </a:prstGeom>
          <a:noFill/>
        </p:spPr>
        <p:txBody>
          <a:bodyPr wrap="square" rtlCol="0">
            <a:spAutoFit/>
          </a:bodyPr>
          <a:lstStyle/>
          <a:p>
            <a:r>
              <a:rPr lang="en-US" sz="2400" dirty="0">
                <a:solidFill>
                  <a:srgbClr val="0432FF"/>
                </a:solidFill>
                <a:hlinkClick r:id="rId3">
                  <a:extLst>
                    <a:ext uri="{A12FA001-AC4F-418D-AE19-62706E023703}">
                      <ahyp:hlinkClr xmlns:ahyp="http://schemas.microsoft.com/office/drawing/2018/hyperlinkcolor" val="tx"/>
                    </a:ext>
                  </a:extLst>
                </a:hlinkClick>
              </a:rPr>
              <a:t>info@benivita.com</a:t>
            </a:r>
            <a:endParaRPr lang="en-US" sz="2400" dirty="0">
              <a:solidFill>
                <a:srgbClr val="0432FF"/>
              </a:solidFill>
            </a:endParaRPr>
          </a:p>
        </p:txBody>
      </p:sp>
      <p:sp>
        <p:nvSpPr>
          <p:cNvPr id="8" name="TextBox 7">
            <a:extLst>
              <a:ext uri="{FF2B5EF4-FFF2-40B4-BE49-F238E27FC236}">
                <a16:creationId xmlns:a16="http://schemas.microsoft.com/office/drawing/2014/main" id="{651B0363-E382-845D-59B9-8A5EDA70A18D}"/>
              </a:ext>
            </a:extLst>
          </p:cNvPr>
          <p:cNvSpPr txBox="1"/>
          <p:nvPr/>
        </p:nvSpPr>
        <p:spPr>
          <a:xfrm>
            <a:off x="7882097" y="4568244"/>
            <a:ext cx="3304310" cy="461665"/>
          </a:xfrm>
          <a:prstGeom prst="rect">
            <a:avLst/>
          </a:prstGeom>
          <a:noFill/>
        </p:spPr>
        <p:txBody>
          <a:bodyPr wrap="square" rtlCol="0">
            <a:spAutoFit/>
          </a:bodyPr>
          <a:lstStyle/>
          <a:p>
            <a:r>
              <a:rPr lang="en-US" sz="2400" dirty="0">
                <a:solidFill>
                  <a:srgbClr val="0432FF"/>
                </a:solidFill>
                <a:hlinkClick r:id="rId4">
                  <a:extLst>
                    <a:ext uri="{A12FA001-AC4F-418D-AE19-62706E023703}">
                      <ahyp:hlinkClr xmlns:ahyp="http://schemas.microsoft.com/office/drawing/2018/hyperlinkcolor" val="tx"/>
                    </a:ext>
                  </a:extLst>
                </a:hlinkClick>
              </a:rPr>
              <a:t>https://benivita.com</a:t>
            </a:r>
            <a:endParaRPr lang="en-US" sz="2400" dirty="0">
              <a:solidFill>
                <a:srgbClr val="0432FF"/>
              </a:solidFill>
            </a:endParaRPr>
          </a:p>
        </p:txBody>
      </p:sp>
      <p:sp>
        <p:nvSpPr>
          <p:cNvPr id="9" name="TextBox 8">
            <a:extLst>
              <a:ext uri="{FF2B5EF4-FFF2-40B4-BE49-F238E27FC236}">
                <a16:creationId xmlns:a16="http://schemas.microsoft.com/office/drawing/2014/main" id="{395D6291-8E15-7E9C-0A1E-5EA61FF56F46}"/>
              </a:ext>
            </a:extLst>
          </p:cNvPr>
          <p:cNvSpPr txBox="1"/>
          <p:nvPr/>
        </p:nvSpPr>
        <p:spPr>
          <a:xfrm>
            <a:off x="7882097" y="2084735"/>
            <a:ext cx="3472382" cy="923330"/>
          </a:xfrm>
          <a:prstGeom prst="rect">
            <a:avLst/>
          </a:prstGeom>
          <a:noFill/>
        </p:spPr>
        <p:txBody>
          <a:bodyPr wrap="square" rtlCol="0">
            <a:spAutoFit/>
          </a:bodyPr>
          <a:lstStyle/>
          <a:p>
            <a:pPr algn="ctr"/>
            <a:r>
              <a:rPr lang="en-US" b="1" dirty="0"/>
              <a:t>Questions?</a:t>
            </a:r>
          </a:p>
          <a:p>
            <a:pPr algn="ctr"/>
            <a:endParaRPr lang="en-US" b="1" dirty="0"/>
          </a:p>
          <a:p>
            <a:r>
              <a:rPr lang="en-US" dirty="0"/>
              <a:t>Email us at: </a:t>
            </a:r>
          </a:p>
        </p:txBody>
      </p:sp>
      <p:sp>
        <p:nvSpPr>
          <p:cNvPr id="10" name="TextBox 9">
            <a:extLst>
              <a:ext uri="{FF2B5EF4-FFF2-40B4-BE49-F238E27FC236}">
                <a16:creationId xmlns:a16="http://schemas.microsoft.com/office/drawing/2014/main" id="{25CC277F-8C03-39EA-32BA-817C01A58F23}"/>
              </a:ext>
            </a:extLst>
          </p:cNvPr>
          <p:cNvSpPr txBox="1"/>
          <p:nvPr/>
        </p:nvSpPr>
        <p:spPr>
          <a:xfrm>
            <a:off x="7882097" y="3849935"/>
            <a:ext cx="3860857" cy="646331"/>
          </a:xfrm>
          <a:prstGeom prst="rect">
            <a:avLst/>
          </a:prstGeom>
          <a:noFill/>
        </p:spPr>
        <p:txBody>
          <a:bodyPr wrap="square" rtlCol="0">
            <a:spAutoFit/>
          </a:bodyPr>
          <a:lstStyle/>
          <a:p>
            <a:r>
              <a:rPr lang="en-US" dirty="0"/>
              <a:t>For more information visit our website at: </a:t>
            </a:r>
          </a:p>
        </p:txBody>
      </p:sp>
      <p:pic>
        <p:nvPicPr>
          <p:cNvPr id="12" name="Picture 11">
            <a:extLst>
              <a:ext uri="{FF2B5EF4-FFF2-40B4-BE49-F238E27FC236}">
                <a16:creationId xmlns:a16="http://schemas.microsoft.com/office/drawing/2014/main" id="{1C1837A3-05FF-539F-DC09-3330FF6380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1976" y="-554969"/>
            <a:ext cx="5344551" cy="3563034"/>
          </a:xfrm>
          <a:prstGeom prst="rect">
            <a:avLst/>
          </a:prstGeom>
        </p:spPr>
      </p:pic>
      <p:pic>
        <p:nvPicPr>
          <p:cNvPr id="2" name="Picture 1">
            <a:extLst>
              <a:ext uri="{FF2B5EF4-FFF2-40B4-BE49-F238E27FC236}">
                <a16:creationId xmlns:a16="http://schemas.microsoft.com/office/drawing/2014/main" id="{D169DB1E-42BE-9388-F148-E3BF94BF59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9480" y="1903426"/>
            <a:ext cx="778577" cy="769272"/>
          </a:xfrm>
          <a:prstGeom prst="rect">
            <a:avLst/>
          </a:prstGeom>
        </p:spPr>
      </p:pic>
    </p:spTree>
    <p:extLst>
      <p:ext uri="{BB962C8B-B14F-4D97-AF65-F5344CB8AC3E}">
        <p14:creationId xmlns:p14="http://schemas.microsoft.com/office/powerpoint/2010/main" val="326798102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8105</TotalTime>
  <Words>3112</Words>
  <Application>Microsoft Macintosh PowerPoint</Application>
  <PresentationFormat>Widescreen</PresentationFormat>
  <Paragraphs>390</Paragraphs>
  <Slides>20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Avenir-Black</vt:lpstr>
      <vt:lpstr>Avenir-Book</vt:lpstr>
      <vt:lpstr>Century Gothic</vt:lpstr>
      <vt:lpstr>Wingdings 3</vt:lpstr>
      <vt:lpstr>Wisp</vt:lpstr>
      <vt:lpstr>PowerPoint Presentation</vt:lpstr>
      <vt:lpstr>Disclaimer</vt:lpstr>
      <vt:lpstr>PowerPoint Presentation</vt:lpstr>
      <vt:lpstr>About BeniVita™</vt:lpstr>
      <vt:lpstr>Why BeniVita™ Exists</vt:lpstr>
      <vt:lpstr>BeniVita™ Plans</vt:lpstr>
      <vt:lpstr>Tier 1: Services Included with Subscription at No Extra Cost </vt:lpstr>
      <vt:lpstr>Tier 1: Services Included with Subscription at  No Extra Cost </vt:lpstr>
      <vt:lpstr>PowerPoint Presentation</vt:lpstr>
      <vt:lpstr>PowerPoint Presentation</vt:lpstr>
      <vt:lpstr>PowerPoint Presentation</vt:lpstr>
      <vt:lpstr>PowerPoint Presentation</vt:lpstr>
      <vt:lpstr>Next-Gen Compensation</vt:lpstr>
      <vt:lpstr>PowerPoint Presentation</vt:lpstr>
      <vt:lpstr>Join the BeniVita™ Movement</vt:lpstr>
      <vt:lpstr>The 4 Pillars of the  BeniVita™ Ecosystem </vt:lpstr>
      <vt:lpstr>How You Earn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Viquez</dc:creator>
  <cp:lastModifiedBy>Jessica Marie Gutierrez Guzman</cp:lastModifiedBy>
  <cp:revision>52</cp:revision>
  <dcterms:created xsi:type="dcterms:W3CDTF">2025-06-20T19:51:36Z</dcterms:created>
  <dcterms:modified xsi:type="dcterms:W3CDTF">2026-04-18T05:01:55Z</dcterms:modified>
</cp:coreProperties>
</file>